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4_79575544.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388" r:id="rId3"/>
    <p:sldId id="381" r:id="rId4"/>
    <p:sldId id="384" r:id="rId5"/>
    <p:sldId id="270" r:id="rId6"/>
    <p:sldId id="269" r:id="rId7"/>
    <p:sldId id="273" r:id="rId8"/>
    <p:sldId id="274" r:id="rId9"/>
    <p:sldId id="385" r:id="rId10"/>
    <p:sldId id="277" r:id="rId11"/>
    <p:sldId id="278" r:id="rId12"/>
    <p:sldId id="38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91202B-F229-CCCE-DE75-4EAA5C049339}" name="Maria.Leedham" initials="M" userId="Maria.Leedh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2D2C5-83FC-4296-9BD8-B14806EC7715}" v="4" dt="2025-02-26T12:26:5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4"/>
    <p:restoredTop sz="81295" autoAdjust="0"/>
  </p:normalViewPr>
  <p:slideViewPr>
    <p:cSldViewPr snapToGrid="0" snapToObjects="1">
      <p:cViewPr varScale="1">
        <p:scale>
          <a:sx n="104" d="100"/>
          <a:sy n="104" d="100"/>
        </p:scale>
        <p:origin x="120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Leedham" userId="39225784-be28-4a96-83ed-2948b41ee19d" providerId="ADAL" clId="{9DF2D2C5-83FC-4296-9BD8-B14806EC7715}"/>
    <pc:docChg chg="undo custSel addSld delSld modSld">
      <pc:chgData name="Maria.Leedham" userId="39225784-be28-4a96-83ed-2948b41ee19d" providerId="ADAL" clId="{9DF2D2C5-83FC-4296-9BD8-B14806EC7715}" dt="2025-02-26T12:27:49.497" v="661" actId="20577"/>
      <pc:docMkLst>
        <pc:docMk/>
      </pc:docMkLst>
      <pc:sldChg chg="del">
        <pc:chgData name="Maria.Leedham" userId="39225784-be28-4a96-83ed-2948b41ee19d" providerId="ADAL" clId="{9DF2D2C5-83FC-4296-9BD8-B14806EC7715}" dt="2025-02-26T12:20:24.047" v="58" actId="47"/>
        <pc:sldMkLst>
          <pc:docMk/>
          <pc:sldMk cId="0" sldId="259"/>
        </pc:sldMkLst>
      </pc:sldChg>
      <pc:sldChg chg="del">
        <pc:chgData name="Maria.Leedham" userId="39225784-be28-4a96-83ed-2948b41ee19d" providerId="ADAL" clId="{9DF2D2C5-83FC-4296-9BD8-B14806EC7715}" dt="2025-02-26T12:20:24.047" v="58" actId="47"/>
        <pc:sldMkLst>
          <pc:docMk/>
          <pc:sldMk cId="0" sldId="260"/>
        </pc:sldMkLst>
      </pc:sldChg>
      <pc:sldChg chg="modSp mod">
        <pc:chgData name="Maria.Leedham" userId="39225784-be28-4a96-83ed-2948b41ee19d" providerId="ADAL" clId="{9DF2D2C5-83FC-4296-9BD8-B14806EC7715}" dt="2025-02-26T12:20:04.966" v="56" actId="6549"/>
        <pc:sldMkLst>
          <pc:docMk/>
          <pc:sldMk cId="1298582499" sldId="266"/>
        </pc:sldMkLst>
        <pc:spChg chg="mod">
          <ac:chgData name="Maria.Leedham" userId="39225784-be28-4a96-83ed-2948b41ee19d" providerId="ADAL" clId="{9DF2D2C5-83FC-4296-9BD8-B14806EC7715}" dt="2025-02-26T12:20:04.966" v="56" actId="6549"/>
          <ac:spMkLst>
            <pc:docMk/>
            <pc:sldMk cId="1298582499" sldId="266"/>
            <ac:spMk id="2" creationId="{B7824BF3-8D71-FC41-9B7C-67362AE1561D}"/>
          </ac:spMkLst>
        </pc:spChg>
      </pc:sldChg>
      <pc:sldChg chg="addSp delSp modSp mod delAnim modAnim modNotesTx">
        <pc:chgData name="Maria.Leedham" userId="39225784-be28-4a96-83ed-2948b41ee19d" providerId="ADAL" clId="{9DF2D2C5-83FC-4296-9BD8-B14806EC7715}" dt="2025-02-26T12:25:25.484" v="478" actId="20577"/>
        <pc:sldMkLst>
          <pc:docMk/>
          <pc:sldMk cId="0" sldId="269"/>
        </pc:sldMkLst>
        <pc:spChg chg="del">
          <ac:chgData name="Maria.Leedham" userId="39225784-be28-4a96-83ed-2948b41ee19d" providerId="ADAL" clId="{9DF2D2C5-83FC-4296-9BD8-B14806EC7715}" dt="2025-02-26T12:22:54.750" v="76" actId="478"/>
          <ac:spMkLst>
            <pc:docMk/>
            <pc:sldMk cId="0" sldId="269"/>
            <ac:spMk id="2" creationId="{B2253408-3A04-55BD-2A1A-F03C1921CF5A}"/>
          </ac:spMkLst>
        </pc:spChg>
        <pc:spChg chg="add mod">
          <ac:chgData name="Maria.Leedham" userId="39225784-be28-4a96-83ed-2948b41ee19d" providerId="ADAL" clId="{9DF2D2C5-83FC-4296-9BD8-B14806EC7715}" dt="2025-02-26T12:24:04.665" v="78" actId="1076"/>
          <ac:spMkLst>
            <pc:docMk/>
            <pc:sldMk cId="0" sldId="269"/>
            <ac:spMk id="3" creationId="{E8A60DA7-7854-1120-C247-62B904DA17B0}"/>
          </ac:spMkLst>
        </pc:spChg>
        <pc:spChg chg="mod">
          <ac:chgData name="Maria.Leedham" userId="39225784-be28-4a96-83ed-2948b41ee19d" providerId="ADAL" clId="{9DF2D2C5-83FC-4296-9BD8-B14806EC7715}" dt="2025-02-26T12:22:36.359" v="74" actId="1076"/>
          <ac:spMkLst>
            <pc:docMk/>
            <pc:sldMk cId="0" sldId="269"/>
            <ac:spMk id="5" creationId="{E0FF69DD-62CD-5E16-728B-61D7F6ADC5C9}"/>
          </ac:spMkLst>
        </pc:spChg>
        <pc:picChg chg="mod">
          <ac:chgData name="Maria.Leedham" userId="39225784-be28-4a96-83ed-2948b41ee19d" providerId="ADAL" clId="{9DF2D2C5-83FC-4296-9BD8-B14806EC7715}" dt="2025-02-26T12:22:49.793" v="75" actId="1076"/>
          <ac:picMkLst>
            <pc:docMk/>
            <pc:sldMk cId="0" sldId="269"/>
            <ac:picMk id="12290" creationId="{326A239E-AD3F-1654-C9DC-34D72BC7D266}"/>
          </ac:picMkLst>
        </pc:picChg>
      </pc:sldChg>
      <pc:sldChg chg="modSp mod">
        <pc:chgData name="Maria.Leedham" userId="39225784-be28-4a96-83ed-2948b41ee19d" providerId="ADAL" clId="{9DF2D2C5-83FC-4296-9BD8-B14806EC7715}" dt="2025-02-26T12:22:02.870" v="73" actId="14100"/>
        <pc:sldMkLst>
          <pc:docMk/>
          <pc:sldMk cId="0" sldId="270"/>
        </pc:sldMkLst>
        <pc:spChg chg="mod">
          <ac:chgData name="Maria.Leedham" userId="39225784-be28-4a96-83ed-2948b41ee19d" providerId="ADAL" clId="{9DF2D2C5-83FC-4296-9BD8-B14806EC7715}" dt="2025-02-26T12:21:40.431" v="69" actId="1076"/>
          <ac:spMkLst>
            <pc:docMk/>
            <pc:sldMk cId="0" sldId="270"/>
            <ac:spMk id="8" creationId="{56A85C52-53A0-2C05-268E-CE91427B970D}"/>
          </ac:spMkLst>
        </pc:spChg>
        <pc:spChg chg="mod">
          <ac:chgData name="Maria.Leedham" userId="39225784-be28-4a96-83ed-2948b41ee19d" providerId="ADAL" clId="{9DF2D2C5-83FC-4296-9BD8-B14806EC7715}" dt="2025-02-26T12:21:59.566" v="72" actId="14100"/>
          <ac:spMkLst>
            <pc:docMk/>
            <pc:sldMk cId="0" sldId="270"/>
            <ac:spMk id="20" creationId="{4265E4E9-6151-1CFB-FF7F-B3EA8A55401F}"/>
          </ac:spMkLst>
        </pc:spChg>
        <pc:spChg chg="mod">
          <ac:chgData name="Maria.Leedham" userId="39225784-be28-4a96-83ed-2948b41ee19d" providerId="ADAL" clId="{9DF2D2C5-83FC-4296-9BD8-B14806EC7715}" dt="2025-02-26T12:22:02.870" v="73" actId="14100"/>
          <ac:spMkLst>
            <pc:docMk/>
            <pc:sldMk cId="0" sldId="270"/>
            <ac:spMk id="21" creationId="{8CC89B21-7774-6D61-709D-69562E7966EF}"/>
          </ac:spMkLst>
        </pc:spChg>
        <pc:spChg chg="mod">
          <ac:chgData name="Maria.Leedham" userId="39225784-be28-4a96-83ed-2948b41ee19d" providerId="ADAL" clId="{9DF2D2C5-83FC-4296-9BD8-B14806EC7715}" dt="2025-02-26T12:21:26.011" v="66" actId="1076"/>
          <ac:spMkLst>
            <pc:docMk/>
            <pc:sldMk cId="0" sldId="270"/>
            <ac:spMk id="30722" creationId="{8C92BD5E-5F05-979E-13D7-BD60DFC3226E}"/>
          </ac:spMkLst>
        </pc:spChg>
        <pc:picChg chg="mod">
          <ac:chgData name="Maria.Leedham" userId="39225784-be28-4a96-83ed-2948b41ee19d" providerId="ADAL" clId="{9DF2D2C5-83FC-4296-9BD8-B14806EC7715}" dt="2025-02-26T12:21:33.093" v="68" actId="1076"/>
          <ac:picMkLst>
            <pc:docMk/>
            <pc:sldMk cId="0" sldId="270"/>
            <ac:picMk id="13314" creationId="{BBBD95ED-68AA-205C-9115-50303E2547F2}"/>
          </ac:picMkLst>
        </pc:picChg>
      </pc:sldChg>
      <pc:sldChg chg="del">
        <pc:chgData name="Maria.Leedham" userId="39225784-be28-4a96-83ed-2948b41ee19d" providerId="ADAL" clId="{9DF2D2C5-83FC-4296-9BD8-B14806EC7715}" dt="2025-02-26T12:26:07.304" v="479" actId="47"/>
        <pc:sldMkLst>
          <pc:docMk/>
          <pc:sldMk cId="0" sldId="280"/>
        </pc:sldMkLst>
      </pc:sldChg>
      <pc:sldChg chg="del">
        <pc:chgData name="Maria.Leedham" userId="39225784-be28-4a96-83ed-2948b41ee19d" providerId="ADAL" clId="{9DF2D2C5-83FC-4296-9BD8-B14806EC7715}" dt="2025-02-26T12:26:07.304" v="479" actId="47"/>
        <pc:sldMkLst>
          <pc:docMk/>
          <pc:sldMk cId="0" sldId="296"/>
        </pc:sldMkLst>
      </pc:sldChg>
      <pc:sldChg chg="del">
        <pc:chgData name="Maria.Leedham" userId="39225784-be28-4a96-83ed-2948b41ee19d" providerId="ADAL" clId="{9DF2D2C5-83FC-4296-9BD8-B14806EC7715}" dt="2025-02-26T12:26:07.304" v="479" actId="47"/>
        <pc:sldMkLst>
          <pc:docMk/>
          <pc:sldMk cId="0" sldId="297"/>
        </pc:sldMkLst>
      </pc:sldChg>
      <pc:sldChg chg="del">
        <pc:chgData name="Maria.Leedham" userId="39225784-be28-4a96-83ed-2948b41ee19d" providerId="ADAL" clId="{9DF2D2C5-83FC-4296-9BD8-B14806EC7715}" dt="2025-02-26T12:26:07.304" v="479" actId="47"/>
        <pc:sldMkLst>
          <pc:docMk/>
          <pc:sldMk cId="0" sldId="299"/>
        </pc:sldMkLst>
      </pc:sldChg>
      <pc:sldChg chg="del">
        <pc:chgData name="Maria.Leedham" userId="39225784-be28-4a96-83ed-2948b41ee19d" providerId="ADAL" clId="{9DF2D2C5-83FC-4296-9BD8-B14806EC7715}" dt="2025-02-26T12:26:07.304" v="479" actId="47"/>
        <pc:sldMkLst>
          <pc:docMk/>
          <pc:sldMk cId="0" sldId="301"/>
        </pc:sldMkLst>
      </pc:sldChg>
      <pc:sldChg chg="del">
        <pc:chgData name="Maria.Leedham" userId="39225784-be28-4a96-83ed-2948b41ee19d" providerId="ADAL" clId="{9DF2D2C5-83FC-4296-9BD8-B14806EC7715}" dt="2025-02-26T12:26:07.304" v="479" actId="47"/>
        <pc:sldMkLst>
          <pc:docMk/>
          <pc:sldMk cId="0" sldId="302"/>
        </pc:sldMkLst>
      </pc:sldChg>
      <pc:sldChg chg="del">
        <pc:chgData name="Maria.Leedham" userId="39225784-be28-4a96-83ed-2948b41ee19d" providerId="ADAL" clId="{9DF2D2C5-83FC-4296-9BD8-B14806EC7715}" dt="2025-02-26T12:26:07.304" v="479" actId="47"/>
        <pc:sldMkLst>
          <pc:docMk/>
          <pc:sldMk cId="0" sldId="303"/>
        </pc:sldMkLst>
      </pc:sldChg>
      <pc:sldChg chg="del">
        <pc:chgData name="Maria.Leedham" userId="39225784-be28-4a96-83ed-2948b41ee19d" providerId="ADAL" clId="{9DF2D2C5-83FC-4296-9BD8-B14806EC7715}" dt="2025-02-26T12:26:07.304" v="479" actId="47"/>
        <pc:sldMkLst>
          <pc:docMk/>
          <pc:sldMk cId="0" sldId="306"/>
        </pc:sldMkLst>
      </pc:sldChg>
      <pc:sldChg chg="del">
        <pc:chgData name="Maria.Leedham" userId="39225784-be28-4a96-83ed-2948b41ee19d" providerId="ADAL" clId="{9DF2D2C5-83FC-4296-9BD8-B14806EC7715}" dt="2025-02-26T12:26:07.304" v="479" actId="47"/>
        <pc:sldMkLst>
          <pc:docMk/>
          <pc:sldMk cId="0" sldId="346"/>
        </pc:sldMkLst>
      </pc:sldChg>
      <pc:sldChg chg="del">
        <pc:chgData name="Maria.Leedham" userId="39225784-be28-4a96-83ed-2948b41ee19d" providerId="ADAL" clId="{9DF2D2C5-83FC-4296-9BD8-B14806EC7715}" dt="2025-02-26T12:26:07.304" v="479" actId="47"/>
        <pc:sldMkLst>
          <pc:docMk/>
          <pc:sldMk cId="0" sldId="351"/>
        </pc:sldMkLst>
      </pc:sldChg>
      <pc:sldChg chg="del">
        <pc:chgData name="Maria.Leedham" userId="39225784-be28-4a96-83ed-2948b41ee19d" providerId="ADAL" clId="{9DF2D2C5-83FC-4296-9BD8-B14806EC7715}" dt="2025-02-26T12:26:07.304" v="479" actId="47"/>
        <pc:sldMkLst>
          <pc:docMk/>
          <pc:sldMk cId="0" sldId="367"/>
        </pc:sldMkLst>
      </pc:sldChg>
      <pc:sldChg chg="del">
        <pc:chgData name="Maria.Leedham" userId="39225784-be28-4a96-83ed-2948b41ee19d" providerId="ADAL" clId="{9DF2D2C5-83FC-4296-9BD8-B14806EC7715}" dt="2025-02-26T12:26:07.304" v="479" actId="47"/>
        <pc:sldMkLst>
          <pc:docMk/>
          <pc:sldMk cId="0" sldId="373"/>
        </pc:sldMkLst>
      </pc:sldChg>
      <pc:sldChg chg="del">
        <pc:chgData name="Maria.Leedham" userId="39225784-be28-4a96-83ed-2948b41ee19d" providerId="ADAL" clId="{9DF2D2C5-83FC-4296-9BD8-B14806EC7715}" dt="2025-02-26T12:20:24.047" v="58" actId="47"/>
        <pc:sldMkLst>
          <pc:docMk/>
          <pc:sldMk cId="0" sldId="375"/>
        </pc:sldMkLst>
      </pc:sldChg>
      <pc:sldChg chg="del">
        <pc:chgData name="Maria.Leedham" userId="39225784-be28-4a96-83ed-2948b41ee19d" providerId="ADAL" clId="{9DF2D2C5-83FC-4296-9BD8-B14806EC7715}" dt="2025-02-26T12:20:13.323" v="57" actId="47"/>
        <pc:sldMkLst>
          <pc:docMk/>
          <pc:sldMk cId="0" sldId="376"/>
        </pc:sldMkLst>
      </pc:sldChg>
      <pc:sldChg chg="del">
        <pc:chgData name="Maria.Leedham" userId="39225784-be28-4a96-83ed-2948b41ee19d" providerId="ADAL" clId="{9DF2D2C5-83FC-4296-9BD8-B14806EC7715}" dt="2025-02-26T12:20:24.047" v="58" actId="47"/>
        <pc:sldMkLst>
          <pc:docMk/>
          <pc:sldMk cId="1323217182" sldId="377"/>
        </pc:sldMkLst>
      </pc:sldChg>
      <pc:sldChg chg="del">
        <pc:chgData name="Maria.Leedham" userId="39225784-be28-4a96-83ed-2948b41ee19d" providerId="ADAL" clId="{9DF2D2C5-83FC-4296-9BD8-B14806EC7715}" dt="2025-02-26T12:20:24.047" v="58" actId="47"/>
        <pc:sldMkLst>
          <pc:docMk/>
          <pc:sldMk cId="0" sldId="379"/>
        </pc:sldMkLst>
      </pc:sldChg>
      <pc:sldChg chg="del">
        <pc:chgData name="Maria.Leedham" userId="39225784-be28-4a96-83ed-2948b41ee19d" providerId="ADAL" clId="{9DF2D2C5-83FC-4296-9BD8-B14806EC7715}" dt="2025-02-26T12:20:24.047" v="58" actId="47"/>
        <pc:sldMkLst>
          <pc:docMk/>
          <pc:sldMk cId="0" sldId="380"/>
        </pc:sldMkLst>
      </pc:sldChg>
      <pc:sldChg chg="modNotesTx">
        <pc:chgData name="Maria.Leedham" userId="39225784-be28-4a96-83ed-2948b41ee19d" providerId="ADAL" clId="{9DF2D2C5-83FC-4296-9BD8-B14806EC7715}" dt="2025-02-26T12:27:49.497" v="661" actId="20577"/>
        <pc:sldMkLst>
          <pc:docMk/>
          <pc:sldMk cId="0" sldId="381"/>
        </pc:sldMkLst>
      </pc:sldChg>
      <pc:sldChg chg="del">
        <pc:chgData name="Maria.Leedham" userId="39225784-be28-4a96-83ed-2948b41ee19d" providerId="ADAL" clId="{9DF2D2C5-83FC-4296-9BD8-B14806EC7715}" dt="2025-02-26T12:26:07.304" v="479" actId="47"/>
        <pc:sldMkLst>
          <pc:docMk/>
          <pc:sldMk cId="0" sldId="382"/>
        </pc:sldMkLst>
      </pc:sldChg>
      <pc:sldChg chg="del">
        <pc:chgData name="Maria.Leedham" userId="39225784-be28-4a96-83ed-2948b41ee19d" providerId="ADAL" clId="{9DF2D2C5-83FC-4296-9BD8-B14806EC7715}" dt="2025-02-26T12:26:07.304" v="479" actId="47"/>
        <pc:sldMkLst>
          <pc:docMk/>
          <pc:sldMk cId="0" sldId="383"/>
        </pc:sldMkLst>
      </pc:sldChg>
      <pc:sldChg chg="modSp mod">
        <pc:chgData name="Maria.Leedham" userId="39225784-be28-4a96-83ed-2948b41ee19d" providerId="ADAL" clId="{9DF2D2C5-83FC-4296-9BD8-B14806EC7715}" dt="2025-02-26T12:20:48.827" v="62" actId="20577"/>
        <pc:sldMkLst>
          <pc:docMk/>
          <pc:sldMk cId="3903575591" sldId="384"/>
        </pc:sldMkLst>
        <pc:spChg chg="mod">
          <ac:chgData name="Maria.Leedham" userId="39225784-be28-4a96-83ed-2948b41ee19d" providerId="ADAL" clId="{9DF2D2C5-83FC-4296-9BD8-B14806EC7715}" dt="2025-02-26T12:20:48.827" v="62" actId="20577"/>
          <ac:spMkLst>
            <pc:docMk/>
            <pc:sldMk cId="3903575591" sldId="384"/>
            <ac:spMk id="44035" creationId="{1BDA8E7E-83E5-720D-D4BE-951734CE6544}"/>
          </ac:spMkLst>
        </pc:spChg>
        <pc:picChg chg="mod">
          <ac:chgData name="Maria.Leedham" userId="39225784-be28-4a96-83ed-2948b41ee19d" providerId="ADAL" clId="{9DF2D2C5-83FC-4296-9BD8-B14806EC7715}" dt="2025-02-26T12:20:41.835" v="60" actId="1076"/>
          <ac:picMkLst>
            <pc:docMk/>
            <pc:sldMk cId="3903575591" sldId="384"/>
            <ac:picMk id="5" creationId="{76901EA9-CCEC-1764-C4BF-32842318EF92}"/>
          </ac:picMkLst>
        </pc:picChg>
      </pc:sldChg>
      <pc:sldChg chg="del">
        <pc:chgData name="Maria.Leedham" userId="39225784-be28-4a96-83ed-2948b41ee19d" providerId="ADAL" clId="{9DF2D2C5-83FC-4296-9BD8-B14806EC7715}" dt="2025-02-26T12:26:07.304" v="479" actId="47"/>
        <pc:sldMkLst>
          <pc:docMk/>
          <pc:sldMk cId="0" sldId="386"/>
        </pc:sldMkLst>
      </pc:sldChg>
      <pc:sldChg chg="add modNotesTx">
        <pc:chgData name="Maria.Leedham" userId="39225784-be28-4a96-83ed-2948b41ee19d" providerId="ADAL" clId="{9DF2D2C5-83FC-4296-9BD8-B14806EC7715}" dt="2025-02-26T12:27:08.115" v="536" actId="20577"/>
        <pc:sldMkLst>
          <pc:docMk/>
          <pc:sldMk cId="2035766596" sldId="388"/>
        </pc:sldMkLst>
      </pc:sldChg>
      <pc:sldMasterChg chg="delSldLayout">
        <pc:chgData name="Maria.Leedham" userId="39225784-be28-4a96-83ed-2948b41ee19d" providerId="ADAL" clId="{9DF2D2C5-83FC-4296-9BD8-B14806EC7715}" dt="2025-02-26T12:26:07.304" v="479" actId="47"/>
        <pc:sldMasterMkLst>
          <pc:docMk/>
          <pc:sldMasterMk cId="2636643151" sldId="2147483648"/>
        </pc:sldMasterMkLst>
        <pc:sldLayoutChg chg="del">
          <pc:chgData name="Maria.Leedham" userId="39225784-be28-4a96-83ed-2948b41ee19d" providerId="ADAL" clId="{9DF2D2C5-83FC-4296-9BD8-B14806EC7715}" dt="2025-02-26T12:26:07.304" v="479" actId="47"/>
          <pc:sldLayoutMkLst>
            <pc:docMk/>
            <pc:sldMasterMk cId="2636643151" sldId="2147483648"/>
            <pc:sldLayoutMk cId="2626770249" sldId="2147483662"/>
          </pc:sldLayoutMkLst>
        </pc:sldLayoutChg>
        <pc:sldLayoutChg chg="del">
          <pc:chgData name="Maria.Leedham" userId="39225784-be28-4a96-83ed-2948b41ee19d" providerId="ADAL" clId="{9DF2D2C5-83FC-4296-9BD8-B14806EC7715}" dt="2025-02-26T12:26:07.304" v="479" actId="47"/>
          <pc:sldLayoutMkLst>
            <pc:docMk/>
            <pc:sldMasterMk cId="2636643151" sldId="2147483648"/>
            <pc:sldLayoutMk cId="2540504837" sldId="2147483663"/>
          </pc:sldLayoutMkLst>
        </pc:sldLayoutChg>
      </pc:sldMasterChg>
    </pc:docChg>
  </pc:docChgLst>
</pc:chgInfo>
</file>

<file path=ppt/comments/modernComment_184_79575544.xml><?xml version="1.0" encoding="utf-8"?>
<p188:cmLst xmlns:a="http://schemas.openxmlformats.org/drawingml/2006/main" xmlns:r="http://schemas.openxmlformats.org/officeDocument/2006/relationships" xmlns:p188="http://schemas.microsoft.com/office/powerpoint/2018/8/main">
  <p188:cm id="{454C72A1-EC63-4A22-9A74-CBB4CD324B2D}" authorId="{8391202B-F229-CCCE-DE75-4EAA5C049339}" created="2025-02-26T10:49:51.072">
    <ac:deMkLst xmlns:ac="http://schemas.microsoft.com/office/drawing/2013/main/command">
      <pc:docMk xmlns:pc="http://schemas.microsoft.com/office/powerpoint/2013/main/command"/>
      <pc:sldMk xmlns:pc="http://schemas.microsoft.com/office/powerpoint/2013/main/command" cId="2035766596" sldId="388"/>
      <ac:spMk id="17411" creationId="{C782CDE9-07D8-8E0F-996E-6BA0CA6C2DCB}"/>
    </ac:deMkLst>
    <p188:txBody>
      <a:bodyPr/>
      <a:lstStyle/>
      <a:p>
        <a:r>
          <a:rPr lang="en-GB"/>
          <a:t>I’m just mentioning these here - later videos will illustrate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94E47E8-2DA4-6C64-C9C2-E7E4B0F76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7FA6BD6-0D21-B82F-ACF4-80712A6481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WMatrix to explore semantic areas. So the word ‘enormous’ might not occur enough to make it to a keylist. But if you explore the category of ‘large size’ then combined with big, huge etc it might appear. </a:t>
            </a:r>
          </a:p>
        </p:txBody>
      </p:sp>
      <p:sp>
        <p:nvSpPr>
          <p:cNvPr id="37892" name="Slide Number Placeholder 3">
            <a:extLst>
              <a:ext uri="{FF2B5EF4-FFF2-40B4-BE49-F238E27FC236}">
                <a16:creationId xmlns:a16="http://schemas.microsoft.com/office/drawing/2014/main" id="{674B990E-EB14-E636-33FF-2D8EC18045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1391B10E-9F90-437B-B375-6EC1465E54E4}" type="slidenum">
              <a:rPr lang="en-US" altLang="en-US" sz="1300"/>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31C19DB-8B25-F40F-A4C5-A25957C97A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080F476-4642-5337-FB82-B73D7387D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are the key semantic domains in engineering when compared with all student writiing</a:t>
            </a:r>
          </a:p>
        </p:txBody>
      </p:sp>
      <p:sp>
        <p:nvSpPr>
          <p:cNvPr id="39940" name="Slide Number Placeholder 3">
            <a:extLst>
              <a:ext uri="{FF2B5EF4-FFF2-40B4-BE49-F238E27FC236}">
                <a16:creationId xmlns:a16="http://schemas.microsoft.com/office/drawing/2014/main" id="{D9311B19-D36C-FA3C-F816-147A84E37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7FB63267-21BF-40E4-878A-0581484B4A9B}" type="slidenum">
              <a:rPr lang="en-US" altLang="en-US" sz="1300"/>
              <a:pPr/>
              <a:t>11</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36534-9F10-FAAE-5E34-6D0AFFF31D57}"/>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8F9DD11-AEC7-3025-DBE3-4DC494C95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1727FCB-30E5-9630-C10C-46D72261FB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Appendix – it’s student writing!</a:t>
            </a:r>
          </a:p>
          <a:p>
            <a:pPr eaLnBrk="1" hangingPunct="1">
              <a:spcBef>
                <a:spcPct val="0"/>
              </a:spcBef>
            </a:pPr>
            <a:endParaRPr lang="en-US" altLang="en-US" dirty="0"/>
          </a:p>
          <a:p>
            <a:pPr eaLnBrk="1" hangingPunct="1">
              <a:spcBef>
                <a:spcPct val="0"/>
              </a:spcBef>
            </a:pPr>
            <a:r>
              <a:rPr lang="en-US" altLang="en-US" dirty="0"/>
              <a:t>Stress and Tension – technical terms!</a:t>
            </a:r>
          </a:p>
          <a:p>
            <a:pPr eaLnBrk="1" hangingPunct="1">
              <a:spcBef>
                <a:spcPct val="0"/>
              </a:spcBef>
            </a:pPr>
            <a:endParaRPr lang="en-US" altLang="en-US" dirty="0"/>
          </a:p>
          <a:p>
            <a:pPr eaLnBrk="1" hangingPunct="1">
              <a:spcBef>
                <a:spcPct val="0"/>
              </a:spcBef>
            </a:pPr>
            <a:r>
              <a:rPr lang="en-US" altLang="en-US" dirty="0"/>
              <a:t>Shows…. Got to eyeball your output. Explore the concordance lines and see what’s going on. </a:t>
            </a:r>
          </a:p>
          <a:p>
            <a:pPr eaLnBrk="1" hangingPunct="1">
              <a:spcBef>
                <a:spcPct val="0"/>
              </a:spcBef>
            </a:pPr>
            <a:endParaRPr lang="en-US" altLang="en-US" dirty="0"/>
          </a:p>
          <a:p>
            <a:pPr eaLnBrk="1" hangingPunct="1">
              <a:spcBef>
                <a:spcPct val="0"/>
              </a:spcBef>
            </a:pPr>
            <a:r>
              <a:rPr lang="en-US" altLang="en-US" dirty="0"/>
              <a:t>The semantic domains tell you something about engineering, providing another way of exploring the data. Could look at how change is discussed, how numbers are used, how cause and effect language is different from other disciplines</a:t>
            </a:r>
          </a:p>
          <a:p>
            <a:pPr eaLnBrk="1" hangingPunct="1">
              <a:spcBef>
                <a:spcPct val="0"/>
              </a:spcBef>
            </a:pPr>
            <a:endParaRPr lang="en-US" altLang="en-US" dirty="0"/>
          </a:p>
          <a:p>
            <a:pPr eaLnBrk="1" hangingPunct="1">
              <a:spcBef>
                <a:spcPct val="0"/>
              </a:spcBef>
            </a:pPr>
            <a:r>
              <a:rPr lang="en-US" altLang="en-US" dirty="0"/>
              <a:t>To conclude - </a:t>
            </a:r>
            <a:r>
              <a:rPr lang="en-GB" altLang="en-US" dirty="0"/>
              <a:t>Look through as many windows as possible into your data – corpus exploration could be one of these. and different techniques within this. trying to triangulate – find the same thing out each time – if not, why not. And explore new avenues to research.</a:t>
            </a:r>
          </a:p>
        </p:txBody>
      </p:sp>
      <p:sp>
        <p:nvSpPr>
          <p:cNvPr id="39940" name="Slide Number Placeholder 3">
            <a:extLst>
              <a:ext uri="{FF2B5EF4-FFF2-40B4-BE49-F238E27FC236}">
                <a16:creationId xmlns:a16="http://schemas.microsoft.com/office/drawing/2014/main" id="{386421F1-1693-0395-2035-2CDD15D95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7FB63267-21BF-40E4-878A-0581484B4A9B}" type="slidenum">
              <a:rPr lang="en-US" altLang="en-US" sz="1300"/>
              <a:pPr/>
              <a:t>12</a:t>
            </a:fld>
            <a:endParaRPr lang="en-US" altLang="en-US" sz="1300"/>
          </a:p>
        </p:txBody>
      </p:sp>
    </p:spTree>
    <p:extLst>
      <p:ext uri="{BB962C8B-B14F-4D97-AF65-F5344CB8AC3E}">
        <p14:creationId xmlns:p14="http://schemas.microsoft.com/office/powerpoint/2010/main" val="173727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13</a:t>
            </a:fld>
            <a:endParaRPr lang="en-GB"/>
          </a:p>
        </p:txBody>
      </p:sp>
    </p:spTree>
    <p:extLst>
      <p:ext uri="{BB962C8B-B14F-4D97-AF65-F5344CB8AC3E}">
        <p14:creationId xmlns:p14="http://schemas.microsoft.com/office/powerpoint/2010/main" val="361581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12B7-2398-43F9-C41E-61A9BCC71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8907-A100-354F-B37D-2959F36CA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D2815-10B4-E418-AB33-E0C8DB1BDAA9}"/>
              </a:ext>
            </a:extLst>
          </p:cNvPr>
          <p:cNvSpPr>
            <a:spLocks noGrp="1"/>
          </p:cNvSpPr>
          <p:nvPr>
            <p:ph type="body" idx="1"/>
          </p:nvPr>
        </p:nvSpPr>
        <p:spPr/>
        <p:txBody>
          <a:bodyPr/>
          <a:lstStyle/>
          <a:p>
            <a:r>
              <a:rPr lang="en-GB" dirty="0"/>
              <a:t>Recap from video 1 – things you can do with a corpus</a:t>
            </a:r>
          </a:p>
        </p:txBody>
      </p:sp>
      <p:sp>
        <p:nvSpPr>
          <p:cNvPr id="4" name="Slide Number Placeholder 3">
            <a:extLst>
              <a:ext uri="{FF2B5EF4-FFF2-40B4-BE49-F238E27FC236}">
                <a16:creationId xmlns:a16="http://schemas.microsoft.com/office/drawing/2014/main" id="{4FD3C369-09E7-10E8-EDB4-3C48802AC45D}"/>
              </a:ext>
            </a:extLst>
          </p:cNvPr>
          <p:cNvSpPr>
            <a:spLocks noGrp="1"/>
          </p:cNvSpPr>
          <p:nvPr>
            <p:ph type="sldNum" sz="quarter" idx="5"/>
          </p:nvPr>
        </p:nvSpPr>
        <p:spPr/>
        <p:txBody>
          <a:bodyPr/>
          <a:lstStyle/>
          <a:p>
            <a:pPr>
              <a:defRPr/>
            </a:pPr>
            <a:fld id="{C1A3F912-8BA4-4B88-B752-CCA46AFDD8AF}" type="slidenum">
              <a:rPr lang="en-US" altLang="en-US" smtClean="0"/>
              <a:pPr>
                <a:defRPr/>
              </a:pPr>
              <a:t>2</a:t>
            </a:fld>
            <a:endParaRPr lang="en-US" altLang="en-US"/>
          </a:p>
        </p:txBody>
      </p:sp>
    </p:spTree>
    <p:extLst>
      <p:ext uri="{BB962C8B-B14F-4D97-AF65-F5344CB8AC3E}">
        <p14:creationId xmlns:p14="http://schemas.microsoft.com/office/powerpoint/2010/main" val="325945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look at a variety of corpus tools to show what corpus linguistics can give you as a way in to exploring your data</a:t>
            </a:r>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3</a:t>
            </a:fld>
            <a:endParaRPr lang="en-US" altLang="en-US"/>
          </a:p>
        </p:txBody>
      </p:sp>
    </p:spTree>
    <p:extLst>
      <p:ext uri="{BB962C8B-B14F-4D97-AF65-F5344CB8AC3E}">
        <p14:creationId xmlns:p14="http://schemas.microsoft.com/office/powerpoint/2010/main" val="63266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DC50F3B-CCCD-D2DA-2749-D2A24CFB85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2042400-0653-C9DE-2ECC-D5C7C02217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338"/>
            <a:r>
              <a:rPr lang="en-GB" altLang="en-US" dirty="0"/>
              <a:t>Going to launch straight in to an example to show the value of a small corpus</a:t>
            </a:r>
          </a:p>
          <a:p>
            <a:endParaRPr lang="en-US" altLang="en-US" dirty="0"/>
          </a:p>
        </p:txBody>
      </p:sp>
      <p:sp>
        <p:nvSpPr>
          <p:cNvPr id="45060" name="Slide Number Placeholder 3">
            <a:extLst>
              <a:ext uri="{FF2B5EF4-FFF2-40B4-BE49-F238E27FC236}">
                <a16:creationId xmlns:a16="http://schemas.microsoft.com/office/drawing/2014/main" id="{23893AE9-F47F-7038-8295-E9C30CA863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EC0982F8-7F54-4108-88D6-283FE3A0FD43}" type="slidenum">
              <a:rPr lang="en-US" altLang="en-US" sz="1300"/>
              <a:pPr/>
              <a:t>4</a:t>
            </a:fld>
            <a:endParaRPr lang="en-US" altLang="en-US" sz="1300"/>
          </a:p>
        </p:txBody>
      </p:sp>
    </p:spTree>
    <p:extLst>
      <p:ext uri="{BB962C8B-B14F-4D97-AF65-F5344CB8AC3E}">
        <p14:creationId xmlns:p14="http://schemas.microsoft.com/office/powerpoint/2010/main" val="293747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36E10A5-3292-4189-984A-F77EDD37F1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7AE7F3E-E3F5-4F19-E3E6-AF42CB7FBB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The cat sat on the mat – 6 tokens, 5 types</a:t>
            </a:r>
          </a:p>
          <a:p>
            <a:pPr eaLnBrk="1" hangingPunct="1"/>
            <a:endParaRPr lang="en-GB" altLang="en-US"/>
          </a:p>
          <a:p>
            <a:pPr eaLnBrk="1" hangingPunct="1"/>
            <a:r>
              <a:rPr lang="en-GB" altLang="en-US"/>
              <a:t>Type token ratio as way in to looking at variety of lexis used. Does one corpus contain a wider variety of lexis than another?</a:t>
            </a:r>
          </a:p>
          <a:p>
            <a:pPr eaLnBrk="1" hangingPunct="1"/>
            <a:endParaRPr lang="en-GB" altLang="en-US"/>
          </a:p>
          <a:p>
            <a:pPr eaLnBrk="1" hangingPunct="1"/>
            <a:r>
              <a:rPr lang="en-GB" altLang="en-US"/>
              <a:t>Mean word or sentence length – a way in to looking at complexity of language – does one corpus use longer words or longer sentences or paragraphs than another?</a:t>
            </a:r>
          </a:p>
        </p:txBody>
      </p:sp>
      <p:sp>
        <p:nvSpPr>
          <p:cNvPr id="31748" name="Slide Number Placeholder 3">
            <a:extLst>
              <a:ext uri="{FF2B5EF4-FFF2-40B4-BE49-F238E27FC236}">
                <a16:creationId xmlns:a16="http://schemas.microsoft.com/office/drawing/2014/main" id="{16869BCB-567D-1431-E9EC-3F9C95F3CB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FD680B5B-E1C8-4F60-BD15-B9098FC38467}" type="slidenum">
              <a:rPr lang="en-US" altLang="en-US" sz="1300"/>
              <a:pPr/>
              <a:t>5</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E01DEE6-A672-DAD0-E287-9391470D58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CD24DE1-BF15-3C20-F6E8-740C01A12A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a:p>
            <a:pPr eaLnBrk="1" hangingPunct="1"/>
            <a:r>
              <a:rPr lang="en-GB" altLang="en-US" dirty="0"/>
              <a:t>Ok, now we’re going to look at other projects I’ve worked on to illustrate different ways you might explore a corpus. Here’s a straightforward list of words, in order of frequency. Look at column headings in wordsmith tools</a:t>
            </a:r>
          </a:p>
          <a:p>
            <a:pPr eaLnBrk="1" hangingPunct="1"/>
            <a:endParaRPr lang="en-GB" altLang="en-US" dirty="0"/>
          </a:p>
          <a:p>
            <a:pPr eaLnBrk="1" hangingPunct="1"/>
            <a:r>
              <a:rPr lang="en-GB" altLang="en-US" dirty="0"/>
              <a:t>One difference is the hash sign appears in the Chinese list and not in the oxford English corpus. In wordsmith tools, the hash sign stands for any number. So this information provided a way in to exploring why Chinese students in my corpus might be using numbers far more often than in a general corpus. Also compared with a more similar corpus of L1 English students in same disciplines – need to compare like with like</a:t>
            </a:r>
          </a:p>
          <a:p>
            <a:pPr eaLnBrk="1" hangingPunct="1"/>
            <a:endParaRPr lang="en-GB" altLang="en-US" dirty="0"/>
          </a:p>
          <a:p>
            <a:pPr eaLnBrk="1" hangingPunct="1"/>
            <a:r>
              <a:rPr lang="en-GB" altLang="en-US" dirty="0"/>
              <a:t>The Oxford English corpus is one potential reference corpus. Another suitable reference corpus might be a corpus of assignments by students whose first language is English – think about year of study, discipline. Want to limit the variables so you know what you’re comparing. </a:t>
            </a:r>
          </a:p>
          <a:p>
            <a:pPr eaLnBrk="1" hangingPunct="1"/>
            <a:endParaRPr lang="en-GB" altLang="en-US" dirty="0"/>
          </a:p>
          <a:p>
            <a:pPr eaLnBrk="1" hangingPunct="1"/>
            <a:r>
              <a:rPr lang="en-GB" altLang="en-US" dirty="0"/>
              <a:t>Could compare two corpora with a third corpus to look for similarities.</a:t>
            </a:r>
          </a:p>
        </p:txBody>
      </p:sp>
      <p:sp>
        <p:nvSpPr>
          <p:cNvPr id="29700" name="Slide Number Placeholder 3">
            <a:extLst>
              <a:ext uri="{FF2B5EF4-FFF2-40B4-BE49-F238E27FC236}">
                <a16:creationId xmlns:a16="http://schemas.microsoft.com/office/drawing/2014/main" id="{7128A4B0-76D2-5283-2152-BD52B36045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3D2EF69B-CD11-4242-80E5-1169F3AA6014}" type="slidenum">
              <a:rPr lang="en-US" altLang="en-US" sz="1300"/>
              <a:pPr/>
              <a:t>6</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7</a:t>
            </a:fld>
            <a:endParaRPr lang="en-US" altLang="en-US"/>
          </a:p>
        </p:txBody>
      </p:sp>
    </p:spTree>
    <p:extLst>
      <p:ext uri="{BB962C8B-B14F-4D97-AF65-F5344CB8AC3E}">
        <p14:creationId xmlns:p14="http://schemas.microsoft.com/office/powerpoint/2010/main" val="287107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1A3F912-8BA4-4B88-B752-CCA46AFDD8AF}" type="slidenum">
              <a:rPr lang="en-US" altLang="en-US" smtClean="0"/>
              <a:pPr>
                <a:defRPr/>
              </a:pPr>
              <a:t>8</a:t>
            </a:fld>
            <a:endParaRPr lang="en-US" altLang="en-US"/>
          </a:p>
        </p:txBody>
      </p:sp>
    </p:spTree>
    <p:extLst>
      <p:ext uri="{BB962C8B-B14F-4D97-AF65-F5344CB8AC3E}">
        <p14:creationId xmlns:p14="http://schemas.microsoft.com/office/powerpoint/2010/main" val="26132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A444B02-DACF-7496-CDDC-347D3B28DE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347EC23-F817-2A15-F6BC-2E41D5F0FA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Using the same data set of student writing</a:t>
            </a:r>
          </a:p>
          <a:p>
            <a:pPr eaLnBrk="1" hangingPunct="1"/>
            <a:endParaRPr lang="en-GB" altLang="en-US"/>
          </a:p>
          <a:p>
            <a:pPr eaLnBrk="1" hangingPunct="1"/>
            <a:r>
              <a:rPr lang="en-GB" altLang="en-US" b="1"/>
              <a:t>KW - these indicate </a:t>
            </a:r>
            <a:r>
              <a:rPr lang="en-GB" altLang="en-US"/>
              <a:t>what is worth exploring further in our corpus through both corpus study (e.g. examining concordance lines/collocate lists) and qualitative study (reading the texts, using interview data, etc). </a:t>
            </a:r>
          </a:p>
          <a:p>
            <a:pPr eaLnBrk="1" hangingPunct="1"/>
            <a:endParaRPr lang="en-GB" altLang="en-US"/>
          </a:p>
          <a:p>
            <a:pPr eaLnBrk="1" hangingPunct="1"/>
            <a:endParaRPr lang="en-GB" altLang="en-US"/>
          </a:p>
          <a:p>
            <a:pPr eaLnBrk="1" hangingPunct="1"/>
            <a:r>
              <a:rPr lang="en-GB" altLang="en-US"/>
              <a:t>These words are key in Chinese engineering subcorpus compared to the English one. Most aren’t interesting as they simply indicate the topics that several students chose to cover. But here’s the hash sign again. So are Chinese engineering students using more numbers than L1 English students? Why? Worth investigating further</a:t>
            </a:r>
          </a:p>
          <a:p>
            <a:pPr eaLnBrk="1" hangingPunct="1"/>
            <a:endParaRPr lang="en-GB" altLang="en-US"/>
          </a:p>
          <a:p>
            <a:pPr eaLnBrk="1" hangingPunct="1"/>
            <a:r>
              <a:rPr lang="en-GB" altLang="en-US"/>
              <a:t>‘clusters’ are lexical chunks ie words that occur together. Here. I’ve pulled out 4-word chunks. Positively key and negatively key. So here we get some insight into the discourse markers and signposting used more often by the Chinese students than the British students. ‘according to the equation’ – do Chinese students use more equations or do they simply use this expression to refer to them? The corpus can’t tell us – need to read the texts.</a:t>
            </a:r>
          </a:p>
        </p:txBody>
      </p:sp>
      <p:sp>
        <p:nvSpPr>
          <p:cNvPr id="33796" name="Slide Number Placeholder 3">
            <a:extLst>
              <a:ext uri="{FF2B5EF4-FFF2-40B4-BE49-F238E27FC236}">
                <a16:creationId xmlns:a16="http://schemas.microsoft.com/office/drawing/2014/main" id="{F93924D0-810F-3B47-8C07-DF58519CD3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E3284A"/>
                </a:solidFill>
                <a:latin typeface="Arial" panose="020B0604020202020204" pitchFamily="34" charset="0"/>
              </a:defRPr>
            </a:lvl1pPr>
            <a:lvl2pPr marL="785150" indent="-301981">
              <a:defRPr sz="3200">
                <a:solidFill>
                  <a:srgbClr val="E3284A"/>
                </a:solidFill>
                <a:latin typeface="Arial" panose="020B0604020202020204" pitchFamily="34" charset="0"/>
              </a:defRPr>
            </a:lvl2pPr>
            <a:lvl3pPr marL="1207922" indent="-241584">
              <a:defRPr sz="3200">
                <a:solidFill>
                  <a:srgbClr val="E3284A"/>
                </a:solidFill>
                <a:latin typeface="Arial" panose="020B0604020202020204" pitchFamily="34" charset="0"/>
              </a:defRPr>
            </a:lvl3pPr>
            <a:lvl4pPr marL="1691091" indent="-241584">
              <a:defRPr sz="3200">
                <a:solidFill>
                  <a:srgbClr val="E3284A"/>
                </a:solidFill>
                <a:latin typeface="Arial" panose="020B0604020202020204" pitchFamily="34" charset="0"/>
              </a:defRPr>
            </a:lvl4pPr>
            <a:lvl5pPr marL="2174260" indent="-241584">
              <a:defRPr sz="3200">
                <a:solidFill>
                  <a:srgbClr val="E3284A"/>
                </a:solidFill>
                <a:latin typeface="Arial" panose="020B0604020202020204" pitchFamily="34" charset="0"/>
              </a:defRPr>
            </a:lvl5pPr>
            <a:lvl6pPr marL="2657429" indent="-241584" eaLnBrk="0" fontAlgn="base" hangingPunct="0">
              <a:spcBef>
                <a:spcPct val="0"/>
              </a:spcBef>
              <a:spcAft>
                <a:spcPct val="0"/>
              </a:spcAft>
              <a:defRPr sz="3200">
                <a:solidFill>
                  <a:srgbClr val="E3284A"/>
                </a:solidFill>
                <a:latin typeface="Arial" panose="020B0604020202020204" pitchFamily="34" charset="0"/>
              </a:defRPr>
            </a:lvl6pPr>
            <a:lvl7pPr marL="3140598" indent="-241584" eaLnBrk="0" fontAlgn="base" hangingPunct="0">
              <a:spcBef>
                <a:spcPct val="0"/>
              </a:spcBef>
              <a:spcAft>
                <a:spcPct val="0"/>
              </a:spcAft>
              <a:defRPr sz="3200">
                <a:solidFill>
                  <a:srgbClr val="E3284A"/>
                </a:solidFill>
                <a:latin typeface="Arial" panose="020B0604020202020204" pitchFamily="34" charset="0"/>
              </a:defRPr>
            </a:lvl7pPr>
            <a:lvl8pPr marL="3623767" indent="-241584" eaLnBrk="0" fontAlgn="base" hangingPunct="0">
              <a:spcBef>
                <a:spcPct val="0"/>
              </a:spcBef>
              <a:spcAft>
                <a:spcPct val="0"/>
              </a:spcAft>
              <a:defRPr sz="3200">
                <a:solidFill>
                  <a:srgbClr val="E3284A"/>
                </a:solidFill>
                <a:latin typeface="Arial" panose="020B0604020202020204" pitchFamily="34" charset="0"/>
              </a:defRPr>
            </a:lvl8pPr>
            <a:lvl9pPr marL="4106936" indent="-241584" eaLnBrk="0" fontAlgn="base" hangingPunct="0">
              <a:spcBef>
                <a:spcPct val="0"/>
              </a:spcBef>
              <a:spcAft>
                <a:spcPct val="0"/>
              </a:spcAft>
              <a:defRPr sz="3200">
                <a:solidFill>
                  <a:srgbClr val="E3284A"/>
                </a:solidFill>
                <a:latin typeface="Arial" panose="020B0604020202020204" pitchFamily="34" charset="0"/>
              </a:defRPr>
            </a:lvl9pPr>
          </a:lstStyle>
          <a:p>
            <a:fld id="{5B0B4F0D-3E63-42DF-8BBD-A6BE4A026087}" type="slidenum">
              <a:rPr lang="en-US" altLang="en-US" sz="1300"/>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62422"/>
            <a:ext cx="1853022" cy="467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0295C94-4943-4B4D-AA30-2D186550DEAF}"/>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B10E92F-9D45-4B65-8829-15F7E7253143}"/>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CC692D-26C6-482F-96EB-2B1CB3232D3C}"/>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4EF860A-2715-4B07-A191-38E59E94322B}"/>
              </a:ext>
            </a:extLst>
          </p:cNvPr>
          <p:cNvPicPr>
            <a:picLocks noChangeAspect="1"/>
          </p:cNvPicPr>
          <p:nvPr userDrawn="1"/>
        </p:nvPicPr>
        <p:blipFill>
          <a:blip r:embed="rId6"/>
          <a:stretch>
            <a:fillRect/>
          </a:stretch>
        </p:blipFill>
        <p:spPr>
          <a:xfrm>
            <a:off x="4453623" y="6277395"/>
            <a:ext cx="2164890" cy="459193"/>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12ACD97-C32F-446D-8925-DC373A3D09AB}"/>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84_79575544.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138626"/>
            <a:ext cx="11465492" cy="2102070"/>
          </a:xfrm>
        </p:spPr>
        <p:txBody>
          <a:bodyPr>
            <a:normAutofit/>
          </a:bodyPr>
          <a:lstStyle/>
          <a:p>
            <a:r>
              <a:rPr lang="en-GB" sz="4400" dirty="0"/>
              <a:t>Video 2: Corpus linguistic techniques</a:t>
            </a:r>
            <a:br>
              <a:rPr lang="en-GB" sz="4400" dirty="0"/>
            </a:br>
            <a:endParaRPr lang="en-GB" sz="440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572000"/>
            <a:ext cx="11465492" cy="1959179"/>
          </a:xfrm>
        </p:spPr>
        <p:txBody>
          <a:bodyPr>
            <a:normAutofit fontScale="85000" lnSpcReduction="20000"/>
          </a:bodyPr>
          <a:lstStyle/>
          <a:p>
            <a:r>
              <a:rPr lang="en-GB" sz="3100" dirty="0"/>
              <a:t>Maria Leedham</a:t>
            </a:r>
          </a:p>
          <a:p>
            <a:endParaRPr lang="en-GB" dirty="0"/>
          </a:p>
          <a:p>
            <a:r>
              <a:rPr lang="en-GB" sz="2400" dirty="0">
                <a:latin typeface="Aptos" panose="020B0004020202020204" pitchFamily="34" charset="0"/>
              </a:rPr>
              <a:t>Full resource: </a:t>
            </a:r>
            <a:r>
              <a:rPr lang="en-GB" sz="2400" kern="100" dirty="0">
                <a:effectLst/>
                <a:latin typeface="Aptos" panose="020B0004020202020204" pitchFamily="34" charset="0"/>
                <a:ea typeface="Aptos" panose="020B0004020202020204" pitchFamily="34" charset="0"/>
                <a:cs typeface="Arial" panose="020B0604020202020204" pitchFamily="34" charset="0"/>
              </a:rPr>
              <a:t>https://www.ncrm.ac.uk/resources/online/all/?id=20855</a:t>
            </a:r>
          </a:p>
          <a:p>
            <a:endParaRPr lang="en-GB" dirty="0"/>
          </a:p>
          <a:p>
            <a:br>
              <a:rPr lang="en-GB" dirty="0"/>
            </a:br>
            <a:endParaRPr lang="en-GB" dirty="0"/>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mc:AlternateContent xmlns:mc="http://schemas.openxmlformats.org/markup-compatibility/2006" xmlns:p14="http://schemas.microsoft.com/office/powerpoint/2010/main">
    <mc:Choice Requires="p14">
      <p:transition spd="slow" p14:dur="2000" advTm="23696"/>
    </mc:Choice>
    <mc:Fallback xmlns="">
      <p:transition spd="slow" advTm="236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93CA88C-4214-88AB-15AD-EB9555E825E2}"/>
              </a:ext>
            </a:extLst>
          </p:cNvPr>
          <p:cNvSpPr>
            <a:spLocks noGrp="1" noChangeArrowheads="1"/>
          </p:cNvSpPr>
          <p:nvPr>
            <p:ph type="title"/>
          </p:nvPr>
        </p:nvSpPr>
        <p:spPr>
          <a:xfrm>
            <a:off x="1774826" y="250547"/>
            <a:ext cx="8226425" cy="732940"/>
          </a:xfrm>
        </p:spPr>
        <p:txBody>
          <a:bodyPr/>
          <a:lstStyle/>
          <a:p>
            <a:pPr eaLnBrk="1" hangingPunct="1"/>
            <a:r>
              <a:rPr lang="en-GB" altLang="en-US" dirty="0"/>
              <a:t>Exploring semantic tagging</a:t>
            </a:r>
            <a:endParaRPr lang="en-US" altLang="en-US" dirty="0"/>
          </a:p>
        </p:txBody>
      </p:sp>
      <p:pic>
        <p:nvPicPr>
          <p:cNvPr id="23555" name="Picture 2">
            <a:extLst>
              <a:ext uri="{FF2B5EF4-FFF2-40B4-BE49-F238E27FC236}">
                <a16:creationId xmlns:a16="http://schemas.microsoft.com/office/drawing/2014/main" id="{F7AD19A8-F41E-C22A-78E3-2FD1CC9183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77" t="17881" r="1994" b="3686"/>
          <a:stretch/>
        </p:blipFill>
        <p:spPr>
          <a:xfrm>
            <a:off x="1911462" y="1189813"/>
            <a:ext cx="9502774" cy="4969249"/>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863192A-A93F-6147-232F-E00D47729BD0}"/>
              </a:ext>
            </a:extLst>
          </p:cNvPr>
          <p:cNvSpPr>
            <a:spLocks noGrp="1"/>
          </p:cNvSpPr>
          <p:nvPr>
            <p:ph type="title"/>
          </p:nvPr>
        </p:nvSpPr>
        <p:spPr>
          <a:xfrm>
            <a:off x="1809751" y="98426"/>
            <a:ext cx="8226425" cy="733425"/>
          </a:xfrm>
        </p:spPr>
        <p:txBody>
          <a:bodyPr rtlCol="0">
            <a:normAutofit/>
          </a:bodyPr>
          <a:lstStyle/>
          <a:p>
            <a:pPr>
              <a:defRPr/>
            </a:pPr>
            <a:r>
              <a:rPr lang="en-GB" dirty="0"/>
              <a:t>Semantic domains in Engineering</a:t>
            </a:r>
            <a:endParaRPr lang="en-US" dirty="0"/>
          </a:p>
        </p:txBody>
      </p:sp>
      <p:pic>
        <p:nvPicPr>
          <p:cNvPr id="24579" name="Picture 2">
            <a:extLst>
              <a:ext uri="{FF2B5EF4-FFF2-40B4-BE49-F238E27FC236}">
                <a16:creationId xmlns:a16="http://schemas.microsoft.com/office/drawing/2014/main" id="{187489A9-2BA8-4057-1E89-70FA4F44D5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264" t="16155" r="1683" b="5263"/>
          <a:stretch/>
        </p:blipFill>
        <p:spPr>
          <a:xfrm>
            <a:off x="2849879" y="1783080"/>
            <a:ext cx="7186297" cy="4503420"/>
          </a:xfrm>
          <a:noFill/>
        </p:spPr>
      </p:pic>
      <p:sp>
        <p:nvSpPr>
          <p:cNvPr id="4" name="TextBox 3">
            <a:extLst>
              <a:ext uri="{FF2B5EF4-FFF2-40B4-BE49-F238E27FC236}">
                <a16:creationId xmlns:a16="http://schemas.microsoft.com/office/drawing/2014/main" id="{589BF234-C7B0-C3B6-8024-DB4EA47C1C9E}"/>
              </a:ext>
            </a:extLst>
          </p:cNvPr>
          <p:cNvSpPr txBox="1">
            <a:spLocks noChangeArrowheads="1"/>
          </p:cNvSpPr>
          <p:nvPr/>
        </p:nvSpPr>
        <p:spPr bwMode="auto">
          <a:xfrm>
            <a:off x="510410" y="857250"/>
            <a:ext cx="2786063" cy="954088"/>
          </a:xfrm>
          <a:prstGeom prst="rect">
            <a:avLst/>
          </a:prstGeom>
          <a:solidFill>
            <a:schemeClr val="bg1"/>
          </a:solidFill>
          <a:ln w="19050">
            <a:solidFill>
              <a:srgbClr val="7030A0"/>
            </a:solidFill>
            <a:miter lim="800000"/>
            <a:headEnd/>
            <a:tailEnd/>
          </a:ln>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3200">
                <a:solidFill>
                  <a:srgbClr val="7030A0"/>
                </a:solidFill>
                <a:latin typeface="Calibri" panose="020F0502020204030204" pitchFamily="34" charset="0"/>
              </a:rPr>
              <a:t>TASK:</a:t>
            </a:r>
            <a:r>
              <a:rPr lang="en-GB" altLang="en-US" sz="3200">
                <a:latin typeface="Calibri" panose="020F0502020204030204" pitchFamily="34" charset="0"/>
              </a:rPr>
              <a:t> </a:t>
            </a:r>
            <a:r>
              <a:rPr lang="en-GB" altLang="en-US" sz="2400">
                <a:latin typeface="Calibri" panose="020F0502020204030204" pitchFamily="34" charset="0"/>
              </a:rPr>
              <a:t>Is anything unexpected shown? </a:t>
            </a:r>
            <a:endParaRPr lang="en-US" altLang="en-US" sz="24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CC58F-CE51-7A7F-BBC0-5C87500E9B66}"/>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42239D12-1847-93F6-E94D-0D870ADC1C3E}"/>
              </a:ext>
            </a:extLst>
          </p:cNvPr>
          <p:cNvSpPr>
            <a:spLocks noGrp="1"/>
          </p:cNvSpPr>
          <p:nvPr>
            <p:ph type="title"/>
          </p:nvPr>
        </p:nvSpPr>
        <p:spPr>
          <a:xfrm>
            <a:off x="1809751" y="123825"/>
            <a:ext cx="8226425" cy="733425"/>
          </a:xfrm>
        </p:spPr>
        <p:txBody>
          <a:bodyPr rtlCol="0">
            <a:normAutofit/>
          </a:bodyPr>
          <a:lstStyle/>
          <a:p>
            <a:pPr>
              <a:defRPr/>
            </a:pPr>
            <a:r>
              <a:rPr lang="en-GB" dirty="0"/>
              <a:t>Semantic domains in Engineering</a:t>
            </a:r>
            <a:endParaRPr lang="en-US" dirty="0"/>
          </a:p>
        </p:txBody>
      </p:sp>
      <p:pic>
        <p:nvPicPr>
          <p:cNvPr id="24579" name="Picture 2">
            <a:extLst>
              <a:ext uri="{FF2B5EF4-FFF2-40B4-BE49-F238E27FC236}">
                <a16:creationId xmlns:a16="http://schemas.microsoft.com/office/drawing/2014/main" id="{054C3919-4681-6A7D-17CB-2DE281228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264" t="16155" r="1683" b="5263"/>
          <a:stretch/>
        </p:blipFill>
        <p:spPr>
          <a:xfrm>
            <a:off x="2849879" y="1783080"/>
            <a:ext cx="7186297" cy="4503420"/>
          </a:xfrm>
          <a:noFill/>
        </p:spPr>
      </p:pic>
      <p:sp>
        <p:nvSpPr>
          <p:cNvPr id="4" name="TextBox 3">
            <a:extLst>
              <a:ext uri="{FF2B5EF4-FFF2-40B4-BE49-F238E27FC236}">
                <a16:creationId xmlns:a16="http://schemas.microsoft.com/office/drawing/2014/main" id="{82899AB0-ED77-48B8-947B-606841CC98A6}"/>
              </a:ext>
            </a:extLst>
          </p:cNvPr>
          <p:cNvSpPr txBox="1">
            <a:spLocks noChangeArrowheads="1"/>
          </p:cNvSpPr>
          <p:nvPr/>
        </p:nvSpPr>
        <p:spPr bwMode="auto">
          <a:xfrm>
            <a:off x="510410" y="857250"/>
            <a:ext cx="2786063" cy="954088"/>
          </a:xfrm>
          <a:prstGeom prst="rect">
            <a:avLst/>
          </a:prstGeom>
          <a:solidFill>
            <a:schemeClr val="bg1"/>
          </a:solidFill>
          <a:ln w="19050">
            <a:solidFill>
              <a:srgbClr val="7030A0"/>
            </a:solidFill>
            <a:miter lim="800000"/>
            <a:headEnd/>
            <a:tailEnd/>
          </a:ln>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3200">
                <a:solidFill>
                  <a:srgbClr val="7030A0"/>
                </a:solidFill>
                <a:latin typeface="Calibri" panose="020F0502020204030204" pitchFamily="34" charset="0"/>
              </a:rPr>
              <a:t>TASK:</a:t>
            </a:r>
            <a:r>
              <a:rPr lang="en-GB" altLang="en-US" sz="3200">
                <a:latin typeface="Calibri" panose="020F0502020204030204" pitchFamily="34" charset="0"/>
              </a:rPr>
              <a:t> </a:t>
            </a:r>
            <a:r>
              <a:rPr lang="en-GB" altLang="en-US" sz="2400">
                <a:latin typeface="Calibri" panose="020F0502020204030204" pitchFamily="34" charset="0"/>
              </a:rPr>
              <a:t>Is anything unexpected shown? </a:t>
            </a:r>
            <a:endParaRPr lang="en-US" altLang="en-US" sz="2400">
              <a:latin typeface="Calibri" panose="020F0502020204030204" pitchFamily="34" charset="0"/>
            </a:endParaRPr>
          </a:p>
        </p:txBody>
      </p:sp>
      <p:sp>
        <p:nvSpPr>
          <p:cNvPr id="2" name="Oval 4">
            <a:extLst>
              <a:ext uri="{FF2B5EF4-FFF2-40B4-BE49-F238E27FC236}">
                <a16:creationId xmlns:a16="http://schemas.microsoft.com/office/drawing/2014/main" id="{B3759554-88EC-E7CB-ABC1-9B7275A8A89C}"/>
              </a:ext>
            </a:extLst>
          </p:cNvPr>
          <p:cNvSpPr>
            <a:spLocks noChangeArrowheads="1"/>
          </p:cNvSpPr>
          <p:nvPr/>
        </p:nvSpPr>
        <p:spPr bwMode="auto">
          <a:xfrm>
            <a:off x="6453188" y="5715001"/>
            <a:ext cx="857250" cy="500063"/>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1520825">
              <a:spcBef>
                <a:spcPct val="20000"/>
              </a:spcBef>
              <a:buClr>
                <a:srgbClr val="9FAA00"/>
              </a:buClr>
              <a:buChar char="•"/>
              <a:defRPr sz="2500">
                <a:solidFill>
                  <a:schemeClr val="tx1"/>
                </a:solidFill>
                <a:latin typeface="Arial" panose="020B0604020202020204" pitchFamily="34" charset="0"/>
              </a:defRPr>
            </a:lvl1pPr>
            <a:lvl2pPr marL="742950" indent="-285750" defTabSz="1520825">
              <a:spcBef>
                <a:spcPct val="20000"/>
              </a:spcBef>
              <a:buChar char="–"/>
              <a:defRPr sz="2500">
                <a:solidFill>
                  <a:schemeClr val="tx1"/>
                </a:solidFill>
                <a:latin typeface="Arial" panose="020B0604020202020204" pitchFamily="34" charset="0"/>
              </a:defRPr>
            </a:lvl2pPr>
            <a:lvl3pPr marL="1143000" indent="-228600" defTabSz="1520825">
              <a:spcBef>
                <a:spcPct val="20000"/>
              </a:spcBef>
              <a:buClr>
                <a:srgbClr val="9FAA00"/>
              </a:buClr>
              <a:buChar char="•"/>
              <a:defRPr sz="2500">
                <a:solidFill>
                  <a:schemeClr val="tx1"/>
                </a:solidFill>
                <a:latin typeface="Arial" panose="020B0604020202020204" pitchFamily="34" charset="0"/>
              </a:defRPr>
            </a:lvl3pPr>
            <a:lvl4pPr marL="1600200" indent="-228600" defTabSz="1520825">
              <a:spcBef>
                <a:spcPct val="20000"/>
              </a:spcBef>
              <a:buChar char="–"/>
              <a:defRPr sz="2500">
                <a:solidFill>
                  <a:schemeClr val="tx1"/>
                </a:solidFill>
                <a:latin typeface="Arial" panose="020B0604020202020204" pitchFamily="34" charset="0"/>
              </a:defRPr>
            </a:lvl4pPr>
            <a:lvl5pPr marL="2057400" indent="-228600" defTabSz="1520825">
              <a:spcBef>
                <a:spcPct val="20000"/>
              </a:spcBef>
              <a:buChar char="»"/>
              <a:defRPr>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3000">
              <a:solidFill>
                <a:srgbClr val="FF0000"/>
              </a:solidFill>
            </a:endParaRPr>
          </a:p>
        </p:txBody>
      </p:sp>
      <p:sp>
        <p:nvSpPr>
          <p:cNvPr id="3" name="Oval 3">
            <a:extLst>
              <a:ext uri="{FF2B5EF4-FFF2-40B4-BE49-F238E27FC236}">
                <a16:creationId xmlns:a16="http://schemas.microsoft.com/office/drawing/2014/main" id="{B582990A-E91C-7035-2C14-7D41D887F492}"/>
              </a:ext>
            </a:extLst>
          </p:cNvPr>
          <p:cNvSpPr>
            <a:spLocks noChangeArrowheads="1"/>
          </p:cNvSpPr>
          <p:nvPr/>
        </p:nvSpPr>
        <p:spPr bwMode="auto">
          <a:xfrm>
            <a:off x="3524250" y="1785939"/>
            <a:ext cx="2286000" cy="642937"/>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1520825">
              <a:spcBef>
                <a:spcPct val="20000"/>
              </a:spcBef>
              <a:buClr>
                <a:srgbClr val="9FAA00"/>
              </a:buClr>
              <a:buChar char="•"/>
              <a:defRPr sz="2500">
                <a:solidFill>
                  <a:schemeClr val="tx1"/>
                </a:solidFill>
                <a:latin typeface="Arial" panose="020B0604020202020204" pitchFamily="34" charset="0"/>
              </a:defRPr>
            </a:lvl1pPr>
            <a:lvl2pPr marL="742950" indent="-285750" defTabSz="1520825">
              <a:spcBef>
                <a:spcPct val="20000"/>
              </a:spcBef>
              <a:buChar char="–"/>
              <a:defRPr sz="2500">
                <a:solidFill>
                  <a:schemeClr val="tx1"/>
                </a:solidFill>
                <a:latin typeface="Arial" panose="020B0604020202020204" pitchFamily="34" charset="0"/>
              </a:defRPr>
            </a:lvl2pPr>
            <a:lvl3pPr marL="1143000" indent="-228600" defTabSz="1520825">
              <a:spcBef>
                <a:spcPct val="20000"/>
              </a:spcBef>
              <a:buClr>
                <a:srgbClr val="9FAA00"/>
              </a:buClr>
              <a:buChar char="•"/>
              <a:defRPr sz="2500">
                <a:solidFill>
                  <a:schemeClr val="tx1"/>
                </a:solidFill>
                <a:latin typeface="Arial" panose="020B0604020202020204" pitchFamily="34" charset="0"/>
              </a:defRPr>
            </a:lvl3pPr>
            <a:lvl4pPr marL="1600200" indent="-228600" defTabSz="1520825">
              <a:spcBef>
                <a:spcPct val="20000"/>
              </a:spcBef>
              <a:buChar char="–"/>
              <a:defRPr sz="2500">
                <a:solidFill>
                  <a:schemeClr val="tx1"/>
                </a:solidFill>
                <a:latin typeface="Arial" panose="020B0604020202020204" pitchFamily="34" charset="0"/>
              </a:defRPr>
            </a:lvl4pPr>
            <a:lvl5pPr marL="2057400" indent="-228600" defTabSz="1520825">
              <a:spcBef>
                <a:spcPct val="20000"/>
              </a:spcBef>
              <a:buChar char="»"/>
              <a:defRPr>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3000">
              <a:solidFill>
                <a:srgbClr val="FF0000"/>
              </a:solidFill>
            </a:endParaRPr>
          </a:p>
        </p:txBody>
      </p:sp>
    </p:spTree>
    <p:extLst>
      <p:ext uri="{BB962C8B-B14F-4D97-AF65-F5344CB8AC3E}">
        <p14:creationId xmlns:p14="http://schemas.microsoft.com/office/powerpoint/2010/main" val="304137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3597972"/>
            <a:ext cx="12192000" cy="461665"/>
          </a:xfrm>
          <a:prstGeom prst="rect">
            <a:avLst/>
          </a:prstGeom>
          <a:noFill/>
        </p:spPr>
        <p:txBody>
          <a:bodyPr wrap="square" rtlCol="0">
            <a:spAutoFit/>
          </a:bodyPr>
          <a:lstStyle/>
          <a:p>
            <a:pPr algn="ctr"/>
            <a:r>
              <a:rPr lang="en-US" sz="2400" dirty="0">
                <a:solidFill>
                  <a:schemeClr val="bg1"/>
                </a:solidFill>
              </a:rPr>
              <a:t>www.ncrm.ac.uk</a:t>
            </a:r>
          </a:p>
        </p:txBody>
      </p:sp>
    </p:spTree>
    <p:extLst>
      <p:ext uri="{BB962C8B-B14F-4D97-AF65-F5344CB8AC3E}">
        <p14:creationId xmlns:p14="http://schemas.microsoft.com/office/powerpoint/2010/main" val="297920235"/>
      </p:ext>
    </p:extLst>
  </p:cSld>
  <p:clrMapOvr>
    <a:masterClrMapping/>
  </p:clrMapOvr>
  <mc:AlternateContent xmlns:mc="http://schemas.openxmlformats.org/markup-compatibility/2006" xmlns:p14="http://schemas.microsoft.com/office/powerpoint/2010/main">
    <mc:Choice Requires="p14">
      <p:transition spd="slow" p14:dur="2000" advTm="4129"/>
    </mc:Choice>
    <mc:Fallback xmlns="">
      <p:transition spd="slow" advTm="41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A799-CC1C-589E-2478-C359748828AB}"/>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176F7BFA-FE6E-E8E6-5CB2-DF12C043BC6D}"/>
              </a:ext>
            </a:extLst>
          </p:cNvPr>
          <p:cNvSpPr>
            <a:spLocks noGrp="1" noChangeArrowheads="1"/>
          </p:cNvSpPr>
          <p:nvPr>
            <p:ph type="title"/>
          </p:nvPr>
        </p:nvSpPr>
        <p:spPr>
          <a:xfrm>
            <a:off x="1982789" y="333376"/>
            <a:ext cx="8226425" cy="1393825"/>
          </a:xfrm>
        </p:spPr>
        <p:txBody>
          <a:bodyPr/>
          <a:lstStyle/>
          <a:p>
            <a:pPr marL="264795" indent="-264795"/>
            <a:r>
              <a:rPr lang="en-GB" dirty="0"/>
              <a:t>Ways of analysing a corpus</a:t>
            </a:r>
          </a:p>
        </p:txBody>
      </p:sp>
      <p:sp>
        <p:nvSpPr>
          <p:cNvPr id="17411" name="Content Placeholder 2">
            <a:extLst>
              <a:ext uri="{FF2B5EF4-FFF2-40B4-BE49-F238E27FC236}">
                <a16:creationId xmlns:a16="http://schemas.microsoft.com/office/drawing/2014/main" id="{C782CDE9-07D8-8E0F-996E-6BA0CA6C2DCB}"/>
              </a:ext>
            </a:extLst>
          </p:cNvPr>
          <p:cNvSpPr>
            <a:spLocks noGrp="1" noChangeArrowheads="1"/>
          </p:cNvSpPr>
          <p:nvPr>
            <p:ph idx="1"/>
          </p:nvPr>
        </p:nvSpPr>
        <p:spPr>
          <a:xfrm>
            <a:off x="1234357" y="1727201"/>
            <a:ext cx="9395543" cy="4694025"/>
          </a:xfrm>
        </p:spPr>
        <p:txBody>
          <a:bodyPr>
            <a:normAutofit/>
          </a:bodyPr>
          <a:lstStyle/>
          <a:p>
            <a:pPr marL="264795" indent="-264795">
              <a:buFont typeface="Arial,Sans-Serif"/>
            </a:pPr>
            <a:r>
              <a:rPr lang="en-GB" sz="2400" dirty="0">
                <a:cs typeface="Arial"/>
              </a:rPr>
              <a:t>Descriptive statistics on mean sentence length, variety of lexical items used, (per text and for the whole corpus)</a:t>
            </a:r>
          </a:p>
          <a:p>
            <a:pPr marL="264795" indent="-264795">
              <a:buFont typeface="Arial,Sans-Serif"/>
            </a:pPr>
            <a:r>
              <a:rPr lang="en-GB" sz="2400" dirty="0">
                <a:cs typeface="Arial"/>
              </a:rPr>
              <a:t>Produce frequency word or phrase lists</a:t>
            </a:r>
          </a:p>
          <a:p>
            <a:pPr marL="264795" indent="-264795">
              <a:buFont typeface="Arial,Sans-Serif"/>
            </a:pPr>
            <a:r>
              <a:rPr lang="en-GB" sz="2400" dirty="0">
                <a:cs typeface="Arial"/>
              </a:rPr>
              <a:t>Get concordance lines and sort these in different ways</a:t>
            </a:r>
          </a:p>
          <a:p>
            <a:pPr marL="264795" indent="-264795">
              <a:buFont typeface="Arial,Sans-Serif"/>
            </a:pPr>
            <a:r>
              <a:rPr lang="en-GB" sz="2400" dirty="0">
                <a:cs typeface="Arial"/>
              </a:rPr>
              <a:t>Look at collocate lists for insight into the data</a:t>
            </a:r>
          </a:p>
          <a:p>
            <a:pPr marL="264795" indent="-264795">
              <a:buFont typeface="Arial,Sans-Serif"/>
            </a:pPr>
            <a:r>
              <a:rPr lang="en-GB" sz="2400" dirty="0">
                <a:cs typeface="Arial"/>
              </a:rPr>
              <a:t>Find key words and phrases compared to a reference corpus </a:t>
            </a:r>
          </a:p>
          <a:p>
            <a:pPr marL="264795" indent="-264795">
              <a:buFont typeface="Arial,Sans-Serif"/>
            </a:pPr>
            <a:r>
              <a:rPr lang="en-GB" sz="2400" dirty="0">
                <a:cs typeface="Arial"/>
              </a:rPr>
              <a:t>Look at plot dispersions to see how a linguistic feature is used across whole texts/the corpus</a:t>
            </a:r>
          </a:p>
          <a:p>
            <a:pPr marL="264795" indent="-264795">
              <a:buFont typeface="Arial,Sans-Serif"/>
            </a:pPr>
            <a:r>
              <a:rPr lang="en-GB" sz="2400" dirty="0">
                <a:cs typeface="Arial"/>
              </a:rPr>
              <a:t>Search for similar lexical items/chunks through semantic or Part of Speech tagging</a:t>
            </a:r>
          </a:p>
          <a:p>
            <a:pPr marL="264795" indent="-264795">
              <a:buFont typeface="Arial,Sans-Serif"/>
            </a:pPr>
            <a:endParaRPr lang="en-GB" sz="1400" dirty="0">
              <a:cs typeface="Arial"/>
            </a:endParaRPr>
          </a:p>
        </p:txBody>
      </p:sp>
    </p:spTree>
    <p:extLst>
      <p:ext uri="{BB962C8B-B14F-4D97-AF65-F5344CB8AC3E}">
        <p14:creationId xmlns:p14="http://schemas.microsoft.com/office/powerpoint/2010/main" val="2035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B607-3CA6-9BC2-CC53-2D588ED26F61}"/>
              </a:ext>
            </a:extLst>
          </p:cNvPr>
          <p:cNvSpPr>
            <a:spLocks noGrp="1"/>
          </p:cNvSpPr>
          <p:nvPr>
            <p:ph type="title"/>
          </p:nvPr>
        </p:nvSpPr>
        <p:spPr>
          <a:xfrm>
            <a:off x="2246313" y="4406901"/>
            <a:ext cx="7772400" cy="3763963"/>
          </a:xfrm>
        </p:spPr>
        <p:txBody>
          <a:bodyPr>
            <a:normAutofit fontScale="90000"/>
          </a:bodyPr>
          <a:lstStyle/>
          <a:p>
            <a:pPr>
              <a:defRPr/>
            </a:pPr>
            <a:r>
              <a:rPr lang="en-GB" dirty="0"/>
              <a:t>EXAMPLE CADS PROJECT A: </a:t>
            </a:r>
            <a:br>
              <a:rPr lang="en-GB" dirty="0"/>
            </a:br>
            <a:r>
              <a:rPr lang="en-GB" dirty="0"/>
              <a:t>Student writing in different disciplines</a:t>
            </a:r>
            <a:br>
              <a:rPr lang="en-GB" dirty="0"/>
            </a:br>
            <a:br>
              <a:rPr lang="en-GB" dirty="0"/>
            </a:br>
            <a:br>
              <a:rPr lang="en-GB" dirty="0"/>
            </a:br>
            <a:endParaRPr lang="en-GB" dirty="0"/>
          </a:p>
        </p:txBody>
      </p:sp>
      <p:sp>
        <p:nvSpPr>
          <p:cNvPr id="21507" name="Text Placeholder 2">
            <a:extLst>
              <a:ext uri="{FF2B5EF4-FFF2-40B4-BE49-F238E27FC236}">
                <a16:creationId xmlns:a16="http://schemas.microsoft.com/office/drawing/2014/main" id="{B0590AEA-78A9-C0EE-9091-5A462BC58B77}"/>
              </a:ext>
            </a:extLst>
          </p:cNvPr>
          <p:cNvSpPr>
            <a:spLocks noGrp="1" noChangeArrowheads="1"/>
          </p:cNvSpPr>
          <p:nvPr>
            <p:ph type="body" idx="1"/>
          </p:nvPr>
        </p:nvSpPr>
        <p:spPr>
          <a:xfrm>
            <a:off x="552098" y="558325"/>
            <a:ext cx="11452792" cy="1892774"/>
          </a:xfrm>
        </p:spPr>
        <p:txBody>
          <a:bodyPr/>
          <a:lstStyle/>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2A3A488-AE41-131B-F2F7-E4FA10E3A010}"/>
              </a:ext>
            </a:extLst>
          </p:cNvPr>
          <p:cNvSpPr>
            <a:spLocks noGrp="1" noChangeArrowheads="1"/>
          </p:cNvSpPr>
          <p:nvPr>
            <p:ph type="title"/>
          </p:nvPr>
        </p:nvSpPr>
        <p:spPr>
          <a:xfrm>
            <a:off x="1953866" y="332656"/>
            <a:ext cx="8226425" cy="1394660"/>
          </a:xfrm>
        </p:spPr>
        <p:txBody>
          <a:bodyPr/>
          <a:lstStyle/>
          <a:p>
            <a:r>
              <a:rPr lang="en-GB" altLang="en-US" dirty="0"/>
              <a:t>Student writing in different disciplines</a:t>
            </a:r>
          </a:p>
        </p:txBody>
      </p:sp>
      <p:sp>
        <p:nvSpPr>
          <p:cNvPr id="44035" name="Content Placeholder 10">
            <a:extLst>
              <a:ext uri="{FF2B5EF4-FFF2-40B4-BE49-F238E27FC236}">
                <a16:creationId xmlns:a16="http://schemas.microsoft.com/office/drawing/2014/main" id="{1BDA8E7E-83E5-720D-D4BE-951734CE6544}"/>
              </a:ext>
            </a:extLst>
          </p:cNvPr>
          <p:cNvSpPr>
            <a:spLocks noGrp="1" noChangeArrowheads="1"/>
          </p:cNvSpPr>
          <p:nvPr>
            <p:ph idx="1"/>
          </p:nvPr>
        </p:nvSpPr>
        <p:spPr>
          <a:xfrm>
            <a:off x="1982788" y="1727316"/>
            <a:ext cx="8226425" cy="2822743"/>
          </a:xfrm>
        </p:spPr>
        <p:txBody>
          <a:bodyPr/>
          <a:lstStyle/>
          <a:p>
            <a:pPr marL="0" indent="0">
              <a:buNone/>
            </a:pPr>
            <a:r>
              <a:rPr lang="en-US" altLang="en-US" sz="1800" b="1" dirty="0"/>
              <a:t>Aims: </a:t>
            </a:r>
            <a:r>
              <a:rPr lang="en-US" altLang="en-US" sz="1800" dirty="0"/>
              <a:t>To uncover similarities and differences in student writing across disciplinary areas and by students with different first languages</a:t>
            </a:r>
          </a:p>
          <a:p>
            <a:pPr marL="0" indent="0">
              <a:buNone/>
            </a:pPr>
            <a:endParaRPr lang="en-US" altLang="en-US" sz="1800" dirty="0"/>
          </a:p>
          <a:p>
            <a:pPr marL="0" indent="0">
              <a:buNone/>
            </a:pPr>
            <a:r>
              <a:rPr lang="en-US" altLang="en-US" sz="1800" b="1" dirty="0"/>
              <a:t>RQs</a:t>
            </a:r>
          </a:p>
          <a:p>
            <a:pPr marL="400050" indent="-400050">
              <a:buAutoNum type="romanLcParenBoth"/>
            </a:pPr>
            <a:r>
              <a:rPr lang="en-GB" altLang="en-US" sz="1800" dirty="0"/>
              <a:t>How does student writing differ in Engineering and Business Studies?</a:t>
            </a:r>
          </a:p>
          <a:p>
            <a:pPr marL="400050" indent="-400050">
              <a:buAutoNum type="romanLcParenBoth"/>
            </a:pPr>
            <a:r>
              <a:rPr lang="en-GB" altLang="en-US" sz="1800" dirty="0"/>
              <a:t>How does student writing differ across students with first language Chinese or first language English?</a:t>
            </a:r>
          </a:p>
          <a:p>
            <a:endParaRPr lang="en-US" altLang="en-US" dirty="0"/>
          </a:p>
        </p:txBody>
      </p:sp>
      <p:pic>
        <p:nvPicPr>
          <p:cNvPr id="5" name="Content Placeholder 4">
            <a:extLst>
              <a:ext uri="{FF2B5EF4-FFF2-40B4-BE49-F238E27FC236}">
                <a16:creationId xmlns:a16="http://schemas.microsoft.com/office/drawing/2014/main" id="{76901EA9-CCEC-1764-C4BF-32842318EF92}"/>
              </a:ext>
            </a:extLst>
          </p:cNvPr>
          <p:cNvPicPr>
            <a:picLocks noChangeAspect="1"/>
          </p:cNvPicPr>
          <p:nvPr/>
        </p:nvPicPr>
        <p:blipFill>
          <a:blip r:embed="rId3"/>
          <a:stretch>
            <a:fillRect/>
          </a:stretch>
        </p:blipFill>
        <p:spPr bwMode="auto">
          <a:xfrm>
            <a:off x="3071664" y="4213266"/>
            <a:ext cx="54539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57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C92BD5E-5F05-979E-13D7-BD60DFC3226E}"/>
              </a:ext>
            </a:extLst>
          </p:cNvPr>
          <p:cNvSpPr>
            <a:spLocks noGrp="1" noChangeArrowheads="1"/>
          </p:cNvSpPr>
          <p:nvPr>
            <p:ph type="title"/>
          </p:nvPr>
        </p:nvSpPr>
        <p:spPr>
          <a:xfrm>
            <a:off x="6096000" y="180376"/>
            <a:ext cx="8229600" cy="733425"/>
          </a:xfrm>
        </p:spPr>
        <p:txBody>
          <a:bodyPr/>
          <a:lstStyle/>
          <a:p>
            <a:pPr eaLnBrk="1" hangingPunct="1"/>
            <a:r>
              <a:rPr lang="en-GB" altLang="en-US" dirty="0"/>
              <a:t>Descriptive statistics</a:t>
            </a:r>
            <a:endParaRPr lang="en-US" altLang="en-US" dirty="0"/>
          </a:p>
        </p:txBody>
      </p:sp>
      <p:pic>
        <p:nvPicPr>
          <p:cNvPr id="13314" name="Picture 2">
            <a:extLst>
              <a:ext uri="{FF2B5EF4-FFF2-40B4-BE49-F238E27FC236}">
                <a16:creationId xmlns:a16="http://schemas.microsoft.com/office/drawing/2014/main" id="{BBBD95ED-68AA-205C-9115-50303E2547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81313" y="1571626"/>
            <a:ext cx="6388100" cy="4525963"/>
          </a:xfrm>
          <a:noFill/>
        </p:spPr>
      </p:pic>
      <p:sp>
        <p:nvSpPr>
          <p:cNvPr id="5" name="TextBox 4">
            <a:extLst>
              <a:ext uri="{FF2B5EF4-FFF2-40B4-BE49-F238E27FC236}">
                <a16:creationId xmlns:a16="http://schemas.microsoft.com/office/drawing/2014/main" id="{2F60580F-9915-0EA8-7DCD-97CBB4AB7A9C}"/>
              </a:ext>
            </a:extLst>
          </p:cNvPr>
          <p:cNvSpPr txBox="1">
            <a:spLocks noChangeArrowheads="1"/>
          </p:cNvSpPr>
          <p:nvPr/>
        </p:nvSpPr>
        <p:spPr bwMode="auto">
          <a:xfrm>
            <a:off x="2595564" y="1143000"/>
            <a:ext cx="1000125" cy="3698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Tokens</a:t>
            </a:r>
            <a:endParaRPr lang="en-US" altLang="en-US" sz="1800">
              <a:latin typeface="Calibri" panose="020F0502020204030204" pitchFamily="34" charset="0"/>
            </a:endParaRPr>
          </a:p>
        </p:txBody>
      </p:sp>
      <p:sp>
        <p:nvSpPr>
          <p:cNvPr id="7" name="Down Arrow 6">
            <a:extLst>
              <a:ext uri="{FF2B5EF4-FFF2-40B4-BE49-F238E27FC236}">
                <a16:creationId xmlns:a16="http://schemas.microsoft.com/office/drawing/2014/main" id="{CA2F159F-7BFA-E91E-9F26-ADD077EB901D}"/>
              </a:ext>
            </a:extLst>
          </p:cNvPr>
          <p:cNvSpPr/>
          <p:nvPr/>
        </p:nvSpPr>
        <p:spPr>
          <a:xfrm>
            <a:off x="3309939" y="1571625"/>
            <a:ext cx="7143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a:extLst>
              <a:ext uri="{FF2B5EF4-FFF2-40B4-BE49-F238E27FC236}">
                <a16:creationId xmlns:a16="http://schemas.microsoft.com/office/drawing/2014/main" id="{56A85C52-53A0-2C05-268E-CE91427B970D}"/>
              </a:ext>
            </a:extLst>
          </p:cNvPr>
          <p:cNvSpPr txBox="1">
            <a:spLocks noChangeArrowheads="1"/>
          </p:cNvSpPr>
          <p:nvPr/>
        </p:nvSpPr>
        <p:spPr bwMode="auto">
          <a:xfrm>
            <a:off x="2980999" y="6101556"/>
            <a:ext cx="2286000" cy="3698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Averages and per text</a:t>
            </a:r>
            <a:endParaRPr lang="en-US" altLang="en-US" sz="1800">
              <a:latin typeface="Calibri" panose="020F0502020204030204" pitchFamily="34" charset="0"/>
            </a:endParaRPr>
          </a:p>
        </p:txBody>
      </p:sp>
      <p:sp>
        <p:nvSpPr>
          <p:cNvPr id="9" name="TextBox 8">
            <a:extLst>
              <a:ext uri="{FF2B5EF4-FFF2-40B4-BE49-F238E27FC236}">
                <a16:creationId xmlns:a16="http://schemas.microsoft.com/office/drawing/2014/main" id="{4D34A327-D8E8-7CB3-EEC1-740617BAE15B}"/>
              </a:ext>
            </a:extLst>
          </p:cNvPr>
          <p:cNvSpPr txBox="1">
            <a:spLocks noChangeArrowheads="1"/>
          </p:cNvSpPr>
          <p:nvPr/>
        </p:nvSpPr>
        <p:spPr bwMode="auto">
          <a:xfrm>
            <a:off x="1524000" y="3286126"/>
            <a:ext cx="1214438" cy="147796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Mean word/</a:t>
            </a:r>
          </a:p>
          <a:p>
            <a:pPr eaLnBrk="1" hangingPunct="1">
              <a:spcBef>
                <a:spcPct val="0"/>
              </a:spcBef>
              <a:buClrTx/>
              <a:buFontTx/>
              <a:buNone/>
            </a:pPr>
            <a:r>
              <a:rPr lang="en-GB" altLang="en-US" sz="1800">
                <a:latin typeface="Calibri" panose="020F0502020204030204" pitchFamily="34" charset="0"/>
              </a:rPr>
              <a:t>sentence/paragraph lengths</a:t>
            </a:r>
            <a:endParaRPr lang="en-US" altLang="en-US" sz="1800">
              <a:latin typeface="Calibri" panose="020F0502020204030204" pitchFamily="34" charset="0"/>
            </a:endParaRPr>
          </a:p>
        </p:txBody>
      </p:sp>
      <p:sp>
        <p:nvSpPr>
          <p:cNvPr id="10" name="TextBox 9">
            <a:extLst>
              <a:ext uri="{FF2B5EF4-FFF2-40B4-BE49-F238E27FC236}">
                <a16:creationId xmlns:a16="http://schemas.microsoft.com/office/drawing/2014/main" id="{8A80858A-0315-ADA6-4AEF-15828552FA6E}"/>
              </a:ext>
            </a:extLst>
          </p:cNvPr>
          <p:cNvSpPr txBox="1">
            <a:spLocks noChangeArrowheads="1"/>
          </p:cNvSpPr>
          <p:nvPr/>
        </p:nvSpPr>
        <p:spPr bwMode="auto">
          <a:xfrm>
            <a:off x="1666876" y="2428875"/>
            <a:ext cx="1000125" cy="3698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Types</a:t>
            </a:r>
            <a:endParaRPr lang="en-US" altLang="en-US" sz="1800">
              <a:latin typeface="Calibri" panose="020F0502020204030204" pitchFamily="34" charset="0"/>
            </a:endParaRPr>
          </a:p>
        </p:txBody>
      </p:sp>
      <p:sp>
        <p:nvSpPr>
          <p:cNvPr id="11" name="Right Arrow 10">
            <a:extLst>
              <a:ext uri="{FF2B5EF4-FFF2-40B4-BE49-F238E27FC236}">
                <a16:creationId xmlns:a16="http://schemas.microsoft.com/office/drawing/2014/main" id="{9F1CD6B7-EAC7-202D-2AE7-13822A086752}"/>
              </a:ext>
            </a:extLst>
          </p:cNvPr>
          <p:cNvSpPr/>
          <p:nvPr/>
        </p:nvSpPr>
        <p:spPr>
          <a:xfrm>
            <a:off x="2738439" y="2643189"/>
            <a:ext cx="642937"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C8938B11-26B4-2A64-4548-90F20488B68A}"/>
              </a:ext>
            </a:extLst>
          </p:cNvPr>
          <p:cNvSpPr/>
          <p:nvPr/>
        </p:nvSpPr>
        <p:spPr>
          <a:xfrm>
            <a:off x="2809876" y="4000500"/>
            <a:ext cx="500063"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a:extLst>
              <a:ext uri="{FF2B5EF4-FFF2-40B4-BE49-F238E27FC236}">
                <a16:creationId xmlns:a16="http://schemas.microsoft.com/office/drawing/2014/main" id="{7EDE5430-55C1-B07B-709D-380E84A7FED4}"/>
              </a:ext>
            </a:extLst>
          </p:cNvPr>
          <p:cNvSpPr/>
          <p:nvPr/>
        </p:nvSpPr>
        <p:spPr>
          <a:xfrm>
            <a:off x="2809876" y="3286125"/>
            <a:ext cx="21431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a:extLst>
              <a:ext uri="{FF2B5EF4-FFF2-40B4-BE49-F238E27FC236}">
                <a16:creationId xmlns:a16="http://schemas.microsoft.com/office/drawing/2014/main" id="{9945F023-1C30-0F10-FB2D-4AD66FC8AEAF}"/>
              </a:ext>
            </a:extLst>
          </p:cNvPr>
          <p:cNvSpPr/>
          <p:nvPr/>
        </p:nvSpPr>
        <p:spPr>
          <a:xfrm>
            <a:off x="2809876" y="3643314"/>
            <a:ext cx="42862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a:extLst>
              <a:ext uri="{FF2B5EF4-FFF2-40B4-BE49-F238E27FC236}">
                <a16:creationId xmlns:a16="http://schemas.microsoft.com/office/drawing/2014/main" id="{15F63948-BB9F-B1A5-2D8D-6309B261E558}"/>
              </a:ext>
            </a:extLst>
          </p:cNvPr>
          <p:cNvSpPr txBox="1">
            <a:spLocks noChangeArrowheads="1"/>
          </p:cNvSpPr>
          <p:nvPr/>
        </p:nvSpPr>
        <p:spPr bwMode="auto">
          <a:xfrm>
            <a:off x="4953000" y="2714626"/>
            <a:ext cx="2071688" cy="646113"/>
          </a:xfrm>
          <a:prstGeom prst="rect">
            <a:avLst/>
          </a:prstGeom>
          <a:solidFill>
            <a:schemeClr val="bg1"/>
          </a:solidFill>
          <a:ln w="19050">
            <a:solidFill>
              <a:srgbClr val="C00000"/>
            </a:solidFill>
            <a:miter lim="800000"/>
            <a:headEnd/>
            <a:tailEnd/>
          </a:ln>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STTR (Standardised Type Token Ratio)</a:t>
            </a:r>
            <a:endParaRPr lang="en-US" altLang="en-US" sz="1800">
              <a:latin typeface="Calibri" panose="020F0502020204030204" pitchFamily="34" charset="0"/>
            </a:endParaRPr>
          </a:p>
        </p:txBody>
      </p:sp>
      <p:sp>
        <p:nvSpPr>
          <p:cNvPr id="20" name="Up Arrow 19">
            <a:extLst>
              <a:ext uri="{FF2B5EF4-FFF2-40B4-BE49-F238E27FC236}">
                <a16:creationId xmlns:a16="http://schemas.microsoft.com/office/drawing/2014/main" id="{4265E4E9-6151-1CFB-FF7F-B3EA8A55401F}"/>
              </a:ext>
            </a:extLst>
          </p:cNvPr>
          <p:cNvSpPr/>
          <p:nvPr/>
        </p:nvSpPr>
        <p:spPr>
          <a:xfrm>
            <a:off x="4537075" y="5656265"/>
            <a:ext cx="46038" cy="4452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Up Arrow 20">
            <a:extLst>
              <a:ext uri="{FF2B5EF4-FFF2-40B4-BE49-F238E27FC236}">
                <a16:creationId xmlns:a16="http://schemas.microsoft.com/office/drawing/2014/main" id="{8CC89B21-7774-6D61-709D-69562E7966EF}"/>
              </a:ext>
            </a:extLst>
          </p:cNvPr>
          <p:cNvSpPr/>
          <p:nvPr/>
        </p:nvSpPr>
        <p:spPr>
          <a:xfrm>
            <a:off x="4953000" y="5620546"/>
            <a:ext cx="46038" cy="4452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Left Arrow 21">
            <a:extLst>
              <a:ext uri="{FF2B5EF4-FFF2-40B4-BE49-F238E27FC236}">
                <a16:creationId xmlns:a16="http://schemas.microsoft.com/office/drawing/2014/main" id="{344FDA09-5ECC-5DEF-6610-D636FF101586}"/>
              </a:ext>
            </a:extLst>
          </p:cNvPr>
          <p:cNvSpPr/>
          <p:nvPr/>
        </p:nvSpPr>
        <p:spPr>
          <a:xfrm>
            <a:off x="4238625" y="2643188"/>
            <a:ext cx="642938" cy="5715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4" grpId="0" animBg="1"/>
      <p:bldP spid="15" grpId="0" animBg="1"/>
      <p:bldP spid="16"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D88A8B6-38B6-A037-39F0-69F67544763C}"/>
              </a:ext>
            </a:extLst>
          </p:cNvPr>
          <p:cNvSpPr>
            <a:spLocks noGrp="1" noChangeArrowheads="1"/>
          </p:cNvSpPr>
          <p:nvPr>
            <p:ph type="title"/>
          </p:nvPr>
        </p:nvSpPr>
        <p:spPr>
          <a:xfrm>
            <a:off x="190338" y="265824"/>
            <a:ext cx="8226425" cy="731838"/>
          </a:xfrm>
        </p:spPr>
        <p:txBody>
          <a:bodyPr/>
          <a:lstStyle/>
          <a:p>
            <a:pPr eaLnBrk="1" hangingPunct="1"/>
            <a:r>
              <a:rPr lang="en-GB" altLang="en-US" dirty="0" err="1"/>
              <a:t>WordList</a:t>
            </a:r>
            <a:endParaRPr lang="en-US" altLang="en-US" dirty="0"/>
          </a:p>
        </p:txBody>
      </p:sp>
      <p:pic>
        <p:nvPicPr>
          <p:cNvPr id="12290" name="Picture 2">
            <a:extLst>
              <a:ext uri="{FF2B5EF4-FFF2-40B4-BE49-F238E27FC236}">
                <a16:creationId xmlns:a16="http://schemas.microsoft.com/office/drawing/2014/main" id="{326A239E-AD3F-1654-C9DC-34D72BC7D2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79335" y="285495"/>
            <a:ext cx="5080000" cy="5916612"/>
          </a:xfrm>
          <a:noFill/>
        </p:spPr>
      </p:pic>
      <p:sp>
        <p:nvSpPr>
          <p:cNvPr id="5" name="Oval 4">
            <a:extLst>
              <a:ext uri="{FF2B5EF4-FFF2-40B4-BE49-F238E27FC236}">
                <a16:creationId xmlns:a16="http://schemas.microsoft.com/office/drawing/2014/main" id="{E0FF69DD-62CD-5E16-728B-61D7F6ADC5C9}"/>
              </a:ext>
            </a:extLst>
          </p:cNvPr>
          <p:cNvSpPr/>
          <p:nvPr/>
        </p:nvSpPr>
        <p:spPr>
          <a:xfrm>
            <a:off x="5223846" y="1810801"/>
            <a:ext cx="569468" cy="3554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3D6E72B7-7FF1-17E0-C2A9-E869D47C9E62}"/>
              </a:ext>
            </a:extLst>
          </p:cNvPr>
          <p:cNvSpPr txBox="1">
            <a:spLocks noChangeArrowheads="1"/>
          </p:cNvSpPr>
          <p:nvPr/>
        </p:nvSpPr>
        <p:spPr bwMode="auto">
          <a:xfrm>
            <a:off x="1598316" y="2276872"/>
            <a:ext cx="1714500" cy="3016210"/>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3000" dirty="0">
                <a:solidFill>
                  <a:srgbClr val="7030A0"/>
                </a:solidFill>
                <a:latin typeface="Calibri" panose="020F0502020204030204" pitchFamily="34" charset="0"/>
              </a:rPr>
              <a:t>TASK: </a:t>
            </a:r>
          </a:p>
          <a:p>
            <a:pPr eaLnBrk="1" hangingPunct="1">
              <a:spcBef>
                <a:spcPct val="0"/>
              </a:spcBef>
              <a:buClrTx/>
              <a:buFontTx/>
              <a:buNone/>
            </a:pPr>
            <a:r>
              <a:rPr lang="en-GB" altLang="en-US" sz="2000" dirty="0">
                <a:latin typeface="Calibri" panose="020F0502020204030204" pitchFamily="34" charset="0"/>
              </a:rPr>
              <a:t>What are the top 10 words in written English, taken from web sources? (eg blog postings, internet sites).</a:t>
            </a:r>
          </a:p>
        </p:txBody>
      </p:sp>
      <p:sp>
        <p:nvSpPr>
          <p:cNvPr id="7" name="TextBox 6">
            <a:extLst>
              <a:ext uri="{FF2B5EF4-FFF2-40B4-BE49-F238E27FC236}">
                <a16:creationId xmlns:a16="http://schemas.microsoft.com/office/drawing/2014/main" id="{0338A2DC-16AB-FFB7-E59F-901163CB8EC3}"/>
              </a:ext>
            </a:extLst>
          </p:cNvPr>
          <p:cNvSpPr txBox="1">
            <a:spLocks noChangeArrowheads="1"/>
          </p:cNvSpPr>
          <p:nvPr/>
        </p:nvSpPr>
        <p:spPr bwMode="auto">
          <a:xfrm>
            <a:off x="8882064" y="1"/>
            <a:ext cx="1785937" cy="6862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400" dirty="0">
                <a:solidFill>
                  <a:srgbClr val="7030A0"/>
                </a:solidFill>
                <a:latin typeface="Calibri" panose="020F0502020204030204" pitchFamily="34" charset="0"/>
              </a:rPr>
              <a:t>Top 20 words in written English (OEC)</a:t>
            </a:r>
          </a:p>
          <a:p>
            <a:pPr eaLnBrk="1" hangingPunct="1">
              <a:spcBef>
                <a:spcPct val="0"/>
              </a:spcBef>
              <a:buClrTx/>
              <a:buFontTx/>
              <a:buNone/>
            </a:pPr>
            <a:r>
              <a:rPr lang="en-US" altLang="en-US" sz="1600" dirty="0">
                <a:latin typeface="Calibri" panose="020F0502020204030204" pitchFamily="34" charset="0"/>
              </a:rPr>
              <a:t>1     the </a:t>
            </a:r>
            <a:br>
              <a:rPr lang="en-US" altLang="en-US" sz="1600" dirty="0">
                <a:latin typeface="Calibri" panose="020F0502020204030204" pitchFamily="34" charset="0"/>
              </a:rPr>
            </a:br>
            <a:r>
              <a:rPr lang="en-US" altLang="en-US" sz="1600" dirty="0">
                <a:latin typeface="Calibri" panose="020F0502020204030204" pitchFamily="34" charset="0"/>
              </a:rPr>
              <a:t>2     be </a:t>
            </a:r>
            <a:br>
              <a:rPr lang="en-US" altLang="en-US" sz="1600" dirty="0">
                <a:latin typeface="Calibri" panose="020F0502020204030204" pitchFamily="34" charset="0"/>
              </a:rPr>
            </a:br>
            <a:r>
              <a:rPr lang="en-US" altLang="en-US" sz="1600" dirty="0">
                <a:latin typeface="Calibri" panose="020F0502020204030204" pitchFamily="34" charset="0"/>
              </a:rPr>
              <a:t>3     to </a:t>
            </a:r>
            <a:br>
              <a:rPr lang="en-US" altLang="en-US" sz="1600" dirty="0">
                <a:latin typeface="Calibri" panose="020F0502020204030204" pitchFamily="34" charset="0"/>
              </a:rPr>
            </a:br>
            <a:r>
              <a:rPr lang="en-US" altLang="en-US" sz="1600" dirty="0">
                <a:latin typeface="Calibri" panose="020F0502020204030204" pitchFamily="34" charset="0"/>
              </a:rPr>
              <a:t>4     of </a:t>
            </a:r>
            <a:br>
              <a:rPr lang="en-US" altLang="en-US" sz="1600" dirty="0">
                <a:latin typeface="Calibri" panose="020F0502020204030204" pitchFamily="34" charset="0"/>
              </a:rPr>
            </a:br>
            <a:r>
              <a:rPr lang="en-US" altLang="en-US" sz="1600" dirty="0">
                <a:latin typeface="Calibri" panose="020F0502020204030204" pitchFamily="34" charset="0"/>
              </a:rPr>
              <a:t>5     and </a:t>
            </a:r>
            <a:br>
              <a:rPr lang="en-US" altLang="en-US" sz="1600" dirty="0">
                <a:latin typeface="Calibri" panose="020F0502020204030204" pitchFamily="34" charset="0"/>
              </a:rPr>
            </a:br>
            <a:r>
              <a:rPr lang="en-US" altLang="en-US" sz="1600" dirty="0">
                <a:latin typeface="Calibri" panose="020F0502020204030204" pitchFamily="34" charset="0"/>
              </a:rPr>
              <a:t>6     a </a:t>
            </a:r>
            <a:br>
              <a:rPr lang="en-US" altLang="en-US" sz="1600" dirty="0">
                <a:latin typeface="Calibri" panose="020F0502020204030204" pitchFamily="34" charset="0"/>
              </a:rPr>
            </a:br>
            <a:r>
              <a:rPr lang="en-US" altLang="en-US" sz="1600" dirty="0">
                <a:latin typeface="Calibri" panose="020F0502020204030204" pitchFamily="34" charset="0"/>
              </a:rPr>
              <a:t>7     in </a:t>
            </a:r>
            <a:br>
              <a:rPr lang="en-US" altLang="en-US" sz="1600" dirty="0">
                <a:latin typeface="Calibri" panose="020F0502020204030204" pitchFamily="34" charset="0"/>
              </a:rPr>
            </a:br>
            <a:r>
              <a:rPr lang="en-US" altLang="en-US" sz="1600" dirty="0">
                <a:latin typeface="Calibri" panose="020F0502020204030204" pitchFamily="34" charset="0"/>
              </a:rPr>
              <a:t>8     that </a:t>
            </a:r>
            <a:br>
              <a:rPr lang="en-US" altLang="en-US" sz="1600" dirty="0">
                <a:latin typeface="Calibri" panose="020F0502020204030204" pitchFamily="34" charset="0"/>
              </a:rPr>
            </a:br>
            <a:r>
              <a:rPr lang="en-US" altLang="en-US" sz="1600" dirty="0">
                <a:latin typeface="Calibri" panose="020F0502020204030204" pitchFamily="34" charset="0"/>
              </a:rPr>
              <a:t>9     have </a:t>
            </a:r>
            <a:br>
              <a:rPr lang="en-US" altLang="en-US" sz="1600" dirty="0">
                <a:latin typeface="Calibri" panose="020F0502020204030204" pitchFamily="34" charset="0"/>
              </a:rPr>
            </a:br>
            <a:r>
              <a:rPr lang="en-US" altLang="en-US" sz="1600" dirty="0">
                <a:latin typeface="Calibri" panose="020F0502020204030204" pitchFamily="34" charset="0"/>
              </a:rPr>
              <a:t>10    I </a:t>
            </a:r>
            <a:br>
              <a:rPr lang="en-US" altLang="en-US" sz="1600" dirty="0">
                <a:latin typeface="Calibri" panose="020F0502020204030204" pitchFamily="34" charset="0"/>
              </a:rPr>
            </a:br>
            <a:r>
              <a:rPr lang="en-US" altLang="en-US" sz="1600" dirty="0">
                <a:latin typeface="Calibri" panose="020F0502020204030204" pitchFamily="34" charset="0"/>
              </a:rPr>
              <a:t>11    it </a:t>
            </a:r>
            <a:br>
              <a:rPr lang="en-US" altLang="en-US" sz="1600" dirty="0">
                <a:latin typeface="Calibri" panose="020F0502020204030204" pitchFamily="34" charset="0"/>
              </a:rPr>
            </a:br>
            <a:r>
              <a:rPr lang="en-US" altLang="en-US" sz="1600" dirty="0">
                <a:latin typeface="Calibri" panose="020F0502020204030204" pitchFamily="34" charset="0"/>
              </a:rPr>
              <a:t>12    for </a:t>
            </a:r>
            <a:br>
              <a:rPr lang="en-US" altLang="en-US" sz="1600" dirty="0">
                <a:latin typeface="Calibri" panose="020F0502020204030204" pitchFamily="34" charset="0"/>
              </a:rPr>
            </a:br>
            <a:r>
              <a:rPr lang="en-US" altLang="en-US" sz="1600" dirty="0">
                <a:latin typeface="Calibri" panose="020F0502020204030204" pitchFamily="34" charset="0"/>
              </a:rPr>
              <a:t>13    not </a:t>
            </a:r>
            <a:br>
              <a:rPr lang="en-US" altLang="en-US" sz="1600" dirty="0">
                <a:latin typeface="Calibri" panose="020F0502020204030204" pitchFamily="34" charset="0"/>
              </a:rPr>
            </a:br>
            <a:r>
              <a:rPr lang="en-US" altLang="en-US" sz="1600" dirty="0">
                <a:latin typeface="Calibri" panose="020F0502020204030204" pitchFamily="34" charset="0"/>
              </a:rPr>
              <a:t>14    on </a:t>
            </a:r>
            <a:br>
              <a:rPr lang="en-US" altLang="en-US" sz="1600" dirty="0">
                <a:latin typeface="Calibri" panose="020F0502020204030204" pitchFamily="34" charset="0"/>
              </a:rPr>
            </a:br>
            <a:r>
              <a:rPr lang="en-US" altLang="en-US" sz="1600" dirty="0">
                <a:latin typeface="Calibri" panose="020F0502020204030204" pitchFamily="34" charset="0"/>
              </a:rPr>
              <a:t>15    with </a:t>
            </a:r>
            <a:br>
              <a:rPr lang="en-US" altLang="en-US" sz="1600" dirty="0">
                <a:latin typeface="Calibri" panose="020F0502020204030204" pitchFamily="34" charset="0"/>
              </a:rPr>
            </a:br>
            <a:r>
              <a:rPr lang="en-US" altLang="en-US" sz="1600" dirty="0">
                <a:latin typeface="Calibri" panose="020F0502020204030204" pitchFamily="34" charset="0"/>
              </a:rPr>
              <a:t>16    he </a:t>
            </a:r>
            <a:br>
              <a:rPr lang="en-US" altLang="en-US" sz="1600" dirty="0">
                <a:latin typeface="Calibri" panose="020F0502020204030204" pitchFamily="34" charset="0"/>
              </a:rPr>
            </a:br>
            <a:r>
              <a:rPr lang="en-US" altLang="en-US" sz="1600" dirty="0">
                <a:latin typeface="Calibri" panose="020F0502020204030204" pitchFamily="34" charset="0"/>
              </a:rPr>
              <a:t>17    as </a:t>
            </a:r>
            <a:br>
              <a:rPr lang="en-US" altLang="en-US" sz="1600" dirty="0">
                <a:latin typeface="Calibri" panose="020F0502020204030204" pitchFamily="34" charset="0"/>
              </a:rPr>
            </a:br>
            <a:r>
              <a:rPr lang="en-US" altLang="en-US" sz="1600" dirty="0">
                <a:latin typeface="Calibri" panose="020F0502020204030204" pitchFamily="34" charset="0"/>
              </a:rPr>
              <a:t>18    you </a:t>
            </a:r>
            <a:br>
              <a:rPr lang="en-US" altLang="en-US" sz="1600" dirty="0">
                <a:latin typeface="Calibri" panose="020F0502020204030204" pitchFamily="34" charset="0"/>
              </a:rPr>
            </a:br>
            <a:r>
              <a:rPr lang="en-US" altLang="en-US" sz="1600" dirty="0">
                <a:latin typeface="Calibri" panose="020F0502020204030204" pitchFamily="34" charset="0"/>
              </a:rPr>
              <a:t>19    do </a:t>
            </a:r>
            <a:br>
              <a:rPr lang="en-US" altLang="en-US" sz="1600" dirty="0">
                <a:latin typeface="Calibri" panose="020F0502020204030204" pitchFamily="34" charset="0"/>
              </a:rPr>
            </a:br>
            <a:r>
              <a:rPr lang="en-US" altLang="en-US" sz="1600" dirty="0">
                <a:latin typeface="Calibri" panose="020F0502020204030204" pitchFamily="34" charset="0"/>
              </a:rPr>
              <a:t>20    at </a:t>
            </a:r>
          </a:p>
        </p:txBody>
      </p:sp>
      <p:sp>
        <p:nvSpPr>
          <p:cNvPr id="3" name="Oval 2">
            <a:extLst>
              <a:ext uri="{FF2B5EF4-FFF2-40B4-BE49-F238E27FC236}">
                <a16:creationId xmlns:a16="http://schemas.microsoft.com/office/drawing/2014/main" id="{E8A60DA7-7854-1120-C247-62B904DA17B0}"/>
              </a:ext>
            </a:extLst>
          </p:cNvPr>
          <p:cNvSpPr/>
          <p:nvPr/>
        </p:nvSpPr>
        <p:spPr>
          <a:xfrm>
            <a:off x="5223846" y="5032222"/>
            <a:ext cx="569468" cy="3554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065321E8-4EEE-E63A-C007-AA85F12711A1}"/>
              </a:ext>
            </a:extLst>
          </p:cNvPr>
          <p:cNvSpPr>
            <a:spLocks noGrp="1"/>
          </p:cNvSpPr>
          <p:nvPr>
            <p:ph type="title"/>
          </p:nvPr>
        </p:nvSpPr>
        <p:spPr>
          <a:xfrm>
            <a:off x="1774826" y="485776"/>
            <a:ext cx="8226425" cy="563563"/>
          </a:xfrm>
        </p:spPr>
        <p:txBody>
          <a:bodyPr rtlCol="0">
            <a:normAutofit fontScale="90000"/>
          </a:bodyPr>
          <a:lstStyle/>
          <a:p>
            <a:pPr>
              <a:defRPr/>
            </a:pPr>
            <a:r>
              <a:rPr lang="en-US" dirty="0"/>
              <a:t>Finding where words are in the text: </a:t>
            </a:r>
            <a:br>
              <a:rPr lang="en-US" dirty="0"/>
            </a:br>
            <a:r>
              <a:rPr lang="en-US" dirty="0"/>
              <a:t>eg a plot dispersion for 'I'</a:t>
            </a:r>
          </a:p>
        </p:txBody>
      </p:sp>
      <p:sp>
        <p:nvSpPr>
          <p:cNvPr id="34819" name="Content Placeholder 2">
            <a:extLst>
              <a:ext uri="{FF2B5EF4-FFF2-40B4-BE49-F238E27FC236}">
                <a16:creationId xmlns:a16="http://schemas.microsoft.com/office/drawing/2014/main" id="{F57AD454-7198-5732-04DC-43E446998850}"/>
              </a:ext>
            </a:extLst>
          </p:cNvPr>
          <p:cNvSpPr>
            <a:spLocks noGrp="1" noChangeArrowheads="1"/>
          </p:cNvSpPr>
          <p:nvPr>
            <p:ph idx="1"/>
          </p:nvPr>
        </p:nvSpPr>
        <p:spPr>
          <a:xfrm>
            <a:off x="1774826" y="1484313"/>
            <a:ext cx="8226425" cy="1841500"/>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aphicFrame>
        <p:nvGraphicFramePr>
          <p:cNvPr id="6146" name="Object 2">
            <a:extLst>
              <a:ext uri="{FF2B5EF4-FFF2-40B4-BE49-F238E27FC236}">
                <a16:creationId xmlns:a16="http://schemas.microsoft.com/office/drawing/2014/main" id="{E963738E-B6F4-950C-D61D-76ABF89F3D04}"/>
              </a:ext>
            </a:extLst>
          </p:cNvPr>
          <p:cNvGraphicFramePr>
            <a:graphicFrameLocks noChangeAspect="1"/>
          </p:cNvGraphicFramePr>
          <p:nvPr>
            <p:extLst>
              <p:ext uri="{D42A27DB-BD31-4B8C-83A1-F6EECF244321}">
                <p14:modId xmlns:p14="http://schemas.microsoft.com/office/powerpoint/2010/main" val="2811752834"/>
              </p:ext>
            </p:extLst>
          </p:nvPr>
        </p:nvGraphicFramePr>
        <p:xfrm>
          <a:off x="1809750" y="1484313"/>
          <a:ext cx="8396288" cy="4214812"/>
        </p:xfrm>
        <a:graphic>
          <a:graphicData uri="http://schemas.openxmlformats.org/presentationml/2006/ole">
            <mc:AlternateContent xmlns:mc="http://schemas.openxmlformats.org/markup-compatibility/2006">
              <mc:Choice xmlns:v="urn:schemas-microsoft-com:vml" Requires="v">
                <p:oleObj name="Document" r:id="rId3" imgW="5724589" imgH="2873754" progId="Word.Document.12">
                  <p:embed/>
                </p:oleObj>
              </mc:Choice>
              <mc:Fallback>
                <p:oleObj name="Document" r:id="rId3" imgW="5724589" imgH="2873754" progId="Word.Document.12">
                  <p:embed/>
                  <p:pic>
                    <p:nvPicPr>
                      <p:cNvPr id="6146" name="Object 2">
                        <a:extLst>
                          <a:ext uri="{FF2B5EF4-FFF2-40B4-BE49-F238E27FC236}">
                            <a16:creationId xmlns:a16="http://schemas.microsoft.com/office/drawing/2014/main" id="{E963738E-B6F4-950C-D61D-76ABF89F3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484313"/>
                        <a:ext cx="8396288"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31976C5A-630F-5413-6E11-3F9CA862DD57}"/>
              </a:ext>
            </a:extLst>
          </p:cNvPr>
          <p:cNvSpPr txBox="1">
            <a:spLocks noChangeArrowheads="1"/>
          </p:cNvSpPr>
          <p:nvPr/>
        </p:nvSpPr>
        <p:spPr bwMode="auto">
          <a:xfrm>
            <a:off x="2095501" y="5306684"/>
            <a:ext cx="7929563" cy="1046163"/>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3000" dirty="0">
                <a:solidFill>
                  <a:srgbClr val="7030A0"/>
                </a:solidFill>
                <a:latin typeface="Calibri" panose="020F0502020204030204" pitchFamily="34" charset="0"/>
              </a:rPr>
              <a:t>TASK: </a:t>
            </a:r>
            <a:r>
              <a:rPr lang="en-GB" altLang="en-US" sz="1600" dirty="0">
                <a:latin typeface="Calibri" panose="020F0502020204030204" pitchFamily="34" charset="0"/>
              </a:rPr>
              <a:t>Why might some of these undergraduate assignments (from varied disciplines) have so many instances of ‘I’ at the END of the writing? </a:t>
            </a:r>
          </a:p>
          <a:p>
            <a:pPr eaLnBrk="1" hangingPunct="1">
              <a:spcBef>
                <a:spcPct val="0"/>
              </a:spcBef>
              <a:buClrTx/>
              <a:buFontTx/>
              <a:buNone/>
            </a:pPr>
            <a:r>
              <a:rPr lang="en-GB" altLang="en-US" sz="1600" dirty="0">
                <a:latin typeface="Calibri" panose="020F0502020204030204" pitchFamily="34" charset="0"/>
              </a:rPr>
              <a:t>Clue: what might students be asked to do at the end of their assignment?</a:t>
            </a:r>
            <a:endParaRPr lang="en-US" altLang="en-US" sz="1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77ACBD-C0A4-0610-0E63-DC388570F0C2}"/>
              </a:ext>
            </a:extLst>
          </p:cNvPr>
          <p:cNvGraphicFramePr>
            <a:graphicFrameLocks noGrp="1"/>
          </p:cNvGraphicFramePr>
          <p:nvPr>
            <p:ph idx="1"/>
          </p:nvPr>
        </p:nvGraphicFramePr>
        <p:xfrm>
          <a:off x="2381250" y="357189"/>
          <a:ext cx="6497638" cy="2560637"/>
        </p:xfrm>
        <a:graphic>
          <a:graphicData uri="http://schemas.openxmlformats.org/drawingml/2006/table">
            <a:tbl>
              <a:tblPr/>
              <a:tblGrid>
                <a:gridCol w="6497638">
                  <a:extLst>
                    <a:ext uri="{9D8B030D-6E8A-4147-A177-3AD203B41FA5}">
                      <a16:colId xmlns:a16="http://schemas.microsoft.com/office/drawing/2014/main" val="20000"/>
                    </a:ext>
                  </a:extLst>
                </a:gridCol>
              </a:tblGrid>
              <a:tr h="2560637">
                <a:tc>
                  <a:txBody>
                    <a:bodyPr/>
                    <a:lstStyle/>
                    <a:p>
                      <a:pPr>
                        <a:spcAft>
                          <a:spcPts val="1000"/>
                        </a:spcAft>
                      </a:pPr>
                      <a:r>
                        <a:rPr lang="en-GB" sz="2400" dirty="0">
                          <a:latin typeface="Times New Roman"/>
                          <a:ea typeface="SimSun"/>
                          <a:cs typeface="Times New Roman"/>
                        </a:rPr>
                        <a:t>…When </a:t>
                      </a:r>
                      <a:r>
                        <a:rPr lang="en-GB" sz="2400" b="1" dirty="0">
                          <a:latin typeface="Times New Roman"/>
                          <a:ea typeface="SimSun"/>
                          <a:cs typeface="Times New Roman"/>
                        </a:rPr>
                        <a:t>I</a:t>
                      </a:r>
                      <a:r>
                        <a:rPr lang="en-GB" sz="2400" dirty="0">
                          <a:latin typeface="Times New Roman"/>
                          <a:ea typeface="SimSun"/>
                          <a:cs typeface="Times New Roman"/>
                        </a:rPr>
                        <a:t> began this ‘Self awareness’ module, </a:t>
                      </a:r>
                      <a:r>
                        <a:rPr lang="en-GB" sz="2400" b="1" dirty="0">
                          <a:latin typeface="Times New Roman"/>
                          <a:ea typeface="SimSun"/>
                          <a:cs typeface="Times New Roman"/>
                        </a:rPr>
                        <a:t>I</a:t>
                      </a:r>
                      <a:r>
                        <a:rPr lang="en-GB" sz="2400" dirty="0">
                          <a:latin typeface="Times New Roman"/>
                          <a:ea typeface="SimSun"/>
                          <a:cs typeface="Times New Roman"/>
                        </a:rPr>
                        <a:t> learnt </a:t>
                      </a:r>
                      <a:r>
                        <a:rPr lang="en-GB" sz="2400" b="1" dirty="0">
                          <a:latin typeface="Times New Roman"/>
                          <a:ea typeface="SimSun"/>
                          <a:cs typeface="Times New Roman"/>
                        </a:rPr>
                        <a:t>I</a:t>
                      </a:r>
                      <a:r>
                        <a:rPr lang="en-GB" sz="2400" dirty="0">
                          <a:latin typeface="Times New Roman"/>
                          <a:ea typeface="SimSun"/>
                          <a:cs typeface="Times New Roman"/>
                        </a:rPr>
                        <a:t> am psychologically and physically boundary less, but prefer to stay in the same organisation; also, </a:t>
                      </a:r>
                      <a:r>
                        <a:rPr lang="en-GB" sz="2400" b="1" dirty="0">
                          <a:latin typeface="Times New Roman"/>
                          <a:ea typeface="SimSun"/>
                          <a:cs typeface="Times New Roman"/>
                        </a:rPr>
                        <a:t>I</a:t>
                      </a:r>
                      <a:r>
                        <a:rPr lang="en-GB" sz="2400" dirty="0">
                          <a:latin typeface="Times New Roman"/>
                          <a:ea typeface="SimSun"/>
                          <a:cs typeface="Times New Roman"/>
                        </a:rPr>
                        <a:t> am self directed and actively manage my career in line with personal values which plays an important role of choosing employment.</a:t>
                      </a:r>
                      <a:endParaRPr lang="en-US" sz="2400" dirty="0">
                        <a:latin typeface="Times New Roman"/>
                        <a:ea typeface="SimSun"/>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35848" name="Rectangle 1">
            <a:extLst>
              <a:ext uri="{FF2B5EF4-FFF2-40B4-BE49-F238E27FC236}">
                <a16:creationId xmlns:a16="http://schemas.microsoft.com/office/drawing/2014/main" id="{B116BB0B-779B-21F8-E800-02EAAA2A97C3}"/>
              </a:ext>
            </a:extLst>
          </p:cNvPr>
          <p:cNvSpPr>
            <a:spLocks noChangeArrowheads="1"/>
          </p:cNvSpPr>
          <p:nvPr/>
        </p:nvSpPr>
        <p:spPr bwMode="auto">
          <a:xfrm>
            <a:off x="2381251" y="3143251"/>
            <a:ext cx="641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en-US" sz="2400">
                <a:solidFill>
                  <a:srgbClr val="7030A0"/>
                </a:solidFill>
                <a:latin typeface="Calibri" panose="020F0502020204030204" pitchFamily="34" charset="0"/>
                <a:ea typeface="SimSun" panose="02010600030101010101" pitchFamily="2" charset="-122"/>
                <a:cs typeface="Times New Roman" panose="02020603050405020304" pitchFamily="18" charset="0"/>
              </a:rPr>
              <a:t>7014a (Chinese year 3 Business narrative recount)</a:t>
            </a:r>
          </a:p>
        </p:txBody>
      </p:sp>
      <p:graphicFrame>
        <p:nvGraphicFramePr>
          <p:cNvPr id="6" name="Table 5">
            <a:extLst>
              <a:ext uri="{FF2B5EF4-FFF2-40B4-BE49-F238E27FC236}">
                <a16:creationId xmlns:a16="http://schemas.microsoft.com/office/drawing/2014/main" id="{25760B49-3F97-2E66-0B42-21F07D9B1AE4}"/>
              </a:ext>
            </a:extLst>
          </p:cNvPr>
          <p:cNvGraphicFramePr>
            <a:graphicFrameLocks noGrp="1"/>
          </p:cNvGraphicFramePr>
          <p:nvPr>
            <p:extLst>
              <p:ext uri="{D42A27DB-BD31-4B8C-83A1-F6EECF244321}">
                <p14:modId xmlns:p14="http://schemas.microsoft.com/office/powerpoint/2010/main" val="77756405"/>
              </p:ext>
            </p:extLst>
          </p:nvPr>
        </p:nvGraphicFramePr>
        <p:xfrm>
          <a:off x="2381251" y="3851824"/>
          <a:ext cx="6080125" cy="1828800"/>
        </p:xfrm>
        <a:graphic>
          <a:graphicData uri="http://schemas.openxmlformats.org/drawingml/2006/table">
            <a:tbl>
              <a:tblPr/>
              <a:tblGrid>
                <a:gridCol w="6080125">
                  <a:extLst>
                    <a:ext uri="{9D8B030D-6E8A-4147-A177-3AD203B41FA5}">
                      <a16:colId xmlns:a16="http://schemas.microsoft.com/office/drawing/2014/main" val="20000"/>
                    </a:ext>
                  </a:extLst>
                </a:gridCol>
              </a:tblGrid>
              <a:tr h="0">
                <a:tc>
                  <a:txBody>
                    <a:bodyPr/>
                    <a:lstStyle/>
                    <a:p>
                      <a:pPr>
                        <a:spcAft>
                          <a:spcPts val="1000"/>
                        </a:spcAft>
                      </a:pPr>
                      <a:r>
                        <a:rPr lang="en-GB" sz="2400" dirty="0">
                          <a:latin typeface="Times New Roman"/>
                          <a:ea typeface="SimSun"/>
                          <a:cs typeface="Times New Roman"/>
                        </a:rPr>
                        <a:t>As </a:t>
                      </a:r>
                      <a:r>
                        <a:rPr lang="en-GB" sz="2400" b="1" dirty="0">
                          <a:latin typeface="Times New Roman"/>
                          <a:ea typeface="SimSun"/>
                          <a:cs typeface="Times New Roman"/>
                        </a:rPr>
                        <a:t>I</a:t>
                      </a:r>
                      <a:r>
                        <a:rPr lang="en-GB" sz="2400" dirty="0">
                          <a:latin typeface="Times New Roman"/>
                          <a:ea typeface="SimSun"/>
                          <a:cs typeface="Times New Roman"/>
                        </a:rPr>
                        <a:t> got into this piece of work, </a:t>
                      </a:r>
                      <a:r>
                        <a:rPr lang="en-GB" sz="2400" b="1" dirty="0">
                          <a:latin typeface="Times New Roman"/>
                          <a:ea typeface="SimSun"/>
                          <a:cs typeface="Times New Roman"/>
                        </a:rPr>
                        <a:t>I</a:t>
                      </a:r>
                      <a:r>
                        <a:rPr lang="en-GB" sz="2400" dirty="0">
                          <a:latin typeface="Times New Roman"/>
                          <a:ea typeface="SimSun"/>
                          <a:cs typeface="Times New Roman"/>
                        </a:rPr>
                        <a:t> enjoyed doing it more than </a:t>
                      </a:r>
                      <a:r>
                        <a:rPr lang="en-GB" sz="2400" b="1" dirty="0">
                          <a:latin typeface="Times New Roman"/>
                          <a:ea typeface="SimSun"/>
                          <a:cs typeface="Times New Roman"/>
                        </a:rPr>
                        <a:t>I</a:t>
                      </a:r>
                      <a:r>
                        <a:rPr lang="en-GB" sz="2400" dirty="0">
                          <a:latin typeface="Times New Roman"/>
                          <a:ea typeface="SimSun"/>
                          <a:cs typeface="Times New Roman"/>
                        </a:rPr>
                        <a:t> expected. There’s a great moment on each question where you press enter after putting in a lot of code or chasing a bug and it all just works.</a:t>
                      </a:r>
                      <a:endParaRPr lang="en-US" sz="2400" dirty="0">
                        <a:latin typeface="Times New Roman"/>
                        <a:ea typeface="SimSu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35855" name="Rectangle 2">
            <a:extLst>
              <a:ext uri="{FF2B5EF4-FFF2-40B4-BE49-F238E27FC236}">
                <a16:creationId xmlns:a16="http://schemas.microsoft.com/office/drawing/2014/main" id="{9DA24238-9694-407F-5956-A7B24629EBF4}"/>
              </a:ext>
            </a:extLst>
          </p:cNvPr>
          <p:cNvSpPr>
            <a:spLocks noChangeArrowheads="1"/>
          </p:cNvSpPr>
          <p:nvPr/>
        </p:nvSpPr>
        <p:spPr bwMode="auto">
          <a:xfrm>
            <a:off x="2381250" y="6038849"/>
            <a:ext cx="5367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en-US" sz="2400" dirty="0">
                <a:solidFill>
                  <a:srgbClr val="7030A0"/>
                </a:solidFill>
                <a:latin typeface="Calibri" panose="020F0502020204030204" pitchFamily="34" charset="0"/>
                <a:ea typeface="SimSun" panose="02010600030101010101" pitchFamily="2" charset="-122"/>
                <a:cs typeface="Times New Roman" panose="02020603050405020304" pitchFamily="18" charset="0"/>
              </a:rPr>
              <a:t>6101l (English year 1 Computing exercise)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421B53A-A8EF-8F62-1DE5-76DBFBCBD15F}"/>
              </a:ext>
            </a:extLst>
          </p:cNvPr>
          <p:cNvSpPr>
            <a:spLocks noGrp="1" noChangeArrowheads="1"/>
          </p:cNvSpPr>
          <p:nvPr>
            <p:ph type="title"/>
          </p:nvPr>
        </p:nvSpPr>
        <p:spPr>
          <a:xfrm>
            <a:off x="291991" y="204789"/>
            <a:ext cx="8229600" cy="733425"/>
          </a:xfrm>
        </p:spPr>
        <p:txBody>
          <a:bodyPr/>
          <a:lstStyle/>
          <a:p>
            <a:pPr eaLnBrk="1" hangingPunct="1"/>
            <a:r>
              <a:rPr lang="en-GB" altLang="en-US" dirty="0"/>
              <a:t>Key Words</a:t>
            </a:r>
            <a:endParaRPr lang="en-US" altLang="en-US" dirty="0"/>
          </a:p>
        </p:txBody>
      </p:sp>
      <p:pic>
        <p:nvPicPr>
          <p:cNvPr id="11267" name="Picture 3">
            <a:extLst>
              <a:ext uri="{FF2B5EF4-FFF2-40B4-BE49-F238E27FC236}">
                <a16:creationId xmlns:a16="http://schemas.microsoft.com/office/drawing/2014/main" id="{D94775F4-26A7-7AC6-50C7-1AE269F6D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900" y="204789"/>
            <a:ext cx="62388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142B15A6-260C-D0AC-CCB9-E2B516BD04A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37499" y="1859347"/>
            <a:ext cx="4846637" cy="4525963"/>
          </a:xfrm>
          <a:noFill/>
        </p:spPr>
      </p:pic>
      <p:sp>
        <p:nvSpPr>
          <p:cNvPr id="8" name="TextBox 7">
            <a:extLst>
              <a:ext uri="{FF2B5EF4-FFF2-40B4-BE49-F238E27FC236}">
                <a16:creationId xmlns:a16="http://schemas.microsoft.com/office/drawing/2014/main" id="{92B1BB09-2D32-B26B-5AA7-A1D50F26B4FC}"/>
              </a:ext>
            </a:extLst>
          </p:cNvPr>
          <p:cNvSpPr txBox="1">
            <a:spLocks noChangeArrowheads="1"/>
          </p:cNvSpPr>
          <p:nvPr/>
        </p:nvSpPr>
        <p:spPr bwMode="auto">
          <a:xfrm>
            <a:off x="9878576" y="873238"/>
            <a:ext cx="1500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en-GB" altLang="en-US" sz="2800" dirty="0">
                <a:solidFill>
                  <a:srgbClr val="7030A0"/>
                </a:solidFill>
                <a:latin typeface="Calibri" panose="020F0502020204030204" pitchFamily="34" charset="0"/>
              </a:rPr>
              <a:t>and key clusters</a:t>
            </a:r>
            <a:endParaRPr lang="en-US" altLang="en-US" sz="2800" dirty="0">
              <a:solidFill>
                <a:srgbClr val="7030A0"/>
              </a:solidFill>
              <a:latin typeface="Calibri" panose="020F0502020204030204" pitchFamily="34" charset="0"/>
            </a:endParaRPr>
          </a:p>
        </p:txBody>
      </p:sp>
      <p:sp>
        <p:nvSpPr>
          <p:cNvPr id="14343" name="Text Box 7">
            <a:extLst>
              <a:ext uri="{FF2B5EF4-FFF2-40B4-BE49-F238E27FC236}">
                <a16:creationId xmlns:a16="http://schemas.microsoft.com/office/drawing/2014/main" id="{90C4BC9A-618B-215D-B77E-A4122E92B84F}"/>
              </a:ext>
            </a:extLst>
          </p:cNvPr>
          <p:cNvSpPr txBox="1">
            <a:spLocks noChangeArrowheads="1"/>
          </p:cNvSpPr>
          <p:nvPr/>
        </p:nvSpPr>
        <p:spPr bwMode="auto">
          <a:xfrm>
            <a:off x="519004" y="4560886"/>
            <a:ext cx="388778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FAA00"/>
              </a:buClr>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lr>
                <a:srgbClr val="9FAA00"/>
              </a:buClr>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ClrTx/>
              <a:buFontTx/>
              <a:buNone/>
            </a:pPr>
            <a:r>
              <a:rPr lang="en-US" altLang="en-US" sz="2000" dirty="0"/>
              <a:t>“A word which is ‘key’ occurs </a:t>
            </a:r>
            <a:r>
              <a:rPr lang="en-US" altLang="en-US" sz="2000" i="1" dirty="0"/>
              <a:t>more</a:t>
            </a:r>
            <a:r>
              <a:rPr lang="en-US" altLang="en-US" sz="2000" dirty="0"/>
              <a:t> often than would be expected by chance in comparison with the reference corpus.”  Mike Scott, 2008</a:t>
            </a:r>
          </a:p>
          <a:p>
            <a:pPr eaLnBrk="1" hangingPunct="1">
              <a:spcBef>
                <a:spcPct val="50000"/>
              </a:spcBef>
              <a:buClrTx/>
              <a:buFontTx/>
              <a:buNone/>
            </a:pP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43" grpId="0"/>
    </p:bldLst>
  </p:timing>
</p:sld>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TotalTime>
  <Words>1243</Words>
  <Application>Microsoft Office PowerPoint</Application>
  <PresentationFormat>Widescreen</PresentationFormat>
  <Paragraphs>99</Paragraphs>
  <Slides>13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Aptos</vt:lpstr>
      <vt:lpstr>Arial</vt:lpstr>
      <vt:lpstr>Arial,Sans-Serif</vt:lpstr>
      <vt:lpstr>Calibri</vt:lpstr>
      <vt:lpstr>Times New Roman</vt:lpstr>
      <vt:lpstr>Office Theme</vt:lpstr>
      <vt:lpstr>Document</vt:lpstr>
      <vt:lpstr>Video 2: Corpus linguistic techniques </vt:lpstr>
      <vt:lpstr>Ways of analysing a corpus</vt:lpstr>
      <vt:lpstr>EXAMPLE CADS PROJECT A:  Student writing in different disciplines   </vt:lpstr>
      <vt:lpstr>Student writing in different disciplines</vt:lpstr>
      <vt:lpstr>Descriptive statistics</vt:lpstr>
      <vt:lpstr>WordList</vt:lpstr>
      <vt:lpstr>Finding where words are in the text:  eg a plot dispersion for 'I'</vt:lpstr>
      <vt:lpstr>PowerPoint Presentation</vt:lpstr>
      <vt:lpstr>Key Words</vt:lpstr>
      <vt:lpstr>Exploring semantic tagging</vt:lpstr>
      <vt:lpstr>Semantic domains in Engineering</vt:lpstr>
      <vt:lpstr>Semantic domains in Engineering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Gil Dekel</cp:lastModifiedBy>
  <cp:revision>20</cp:revision>
  <dcterms:created xsi:type="dcterms:W3CDTF">2020-05-12T14:44:09Z</dcterms:created>
  <dcterms:modified xsi:type="dcterms:W3CDTF">2025-04-22T11:34:57Z</dcterms:modified>
</cp:coreProperties>
</file>